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44"/>
  </p:notesMasterIdLst>
  <p:sldIdLst>
    <p:sldId id="318" r:id="rId4"/>
    <p:sldId id="319" r:id="rId5"/>
    <p:sldId id="322" r:id="rId6"/>
    <p:sldId id="326" r:id="rId7"/>
    <p:sldId id="327" r:id="rId8"/>
    <p:sldId id="328" r:id="rId9"/>
    <p:sldId id="323" r:id="rId10"/>
    <p:sldId id="324" r:id="rId11"/>
    <p:sldId id="278" r:id="rId12"/>
    <p:sldId id="335" r:id="rId13"/>
    <p:sldId id="334" r:id="rId14"/>
    <p:sldId id="333" r:id="rId15"/>
    <p:sldId id="332" r:id="rId16"/>
    <p:sldId id="325" r:id="rId17"/>
    <p:sldId id="341" r:id="rId18"/>
    <p:sldId id="336" r:id="rId19"/>
    <p:sldId id="331" r:id="rId20"/>
    <p:sldId id="352" r:id="rId21"/>
    <p:sldId id="351" r:id="rId22"/>
    <p:sldId id="354" r:id="rId23"/>
    <p:sldId id="355" r:id="rId24"/>
    <p:sldId id="356" r:id="rId25"/>
    <p:sldId id="357" r:id="rId26"/>
    <p:sldId id="375" r:id="rId27"/>
    <p:sldId id="358" r:id="rId28"/>
    <p:sldId id="368" r:id="rId29"/>
    <p:sldId id="369" r:id="rId30"/>
    <p:sldId id="370" r:id="rId31"/>
    <p:sldId id="360" r:id="rId32"/>
    <p:sldId id="361" r:id="rId33"/>
    <p:sldId id="362" r:id="rId34"/>
    <p:sldId id="364" r:id="rId35"/>
    <p:sldId id="363" r:id="rId36"/>
    <p:sldId id="365" r:id="rId37"/>
    <p:sldId id="366" r:id="rId38"/>
    <p:sldId id="367" r:id="rId39"/>
    <p:sldId id="373" r:id="rId40"/>
    <p:sldId id="376" r:id="rId41"/>
    <p:sldId id="377" r:id="rId42"/>
    <p:sldId id="31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87253" autoAdjust="0"/>
  </p:normalViewPr>
  <p:slideViewPr>
    <p:cSldViewPr snapToGrid="0" showGuides="1">
      <p:cViewPr varScale="1">
        <p:scale>
          <a:sx n="65" d="100"/>
          <a:sy n="65" d="100"/>
        </p:scale>
        <p:origin x="996" y="6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188D1-5F2B-49FA-B519-54761812B5E4}" type="datetimeFigureOut">
              <a:rPr lang="en-IN" smtClean="0"/>
              <a:t>15-07-2020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A9974-19A5-48D2-A89E-838B9BF593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3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7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1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91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47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14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11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0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81C681-0569-4BB1-8ADB-D35C68F4E3D1}"/>
              </a:ext>
            </a:extLst>
          </p:cNvPr>
          <p:cNvSpPr/>
          <p:nvPr userDrawn="1"/>
        </p:nvSpPr>
        <p:spPr>
          <a:xfrm>
            <a:off x="0" y="1659657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5BE22DD8-B19E-4F15-9CFF-0EFF3B7813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9657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27B530-4C1F-42F4-8ED0-F71C39C47F53}"/>
              </a:ext>
            </a:extLst>
          </p:cNvPr>
          <p:cNvSpPr/>
          <p:nvPr userDrawn="1"/>
        </p:nvSpPr>
        <p:spPr>
          <a:xfrm>
            <a:off x="0" y="1466874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xmlns="" id="{DF56339C-0DF1-4690-9AD7-3EE176C2BD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7687" y="1563871"/>
            <a:ext cx="12209687" cy="2606653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9B7F99-D33C-44A9-9D7B-5BFEB336F230}"/>
              </a:ext>
            </a:extLst>
          </p:cNvPr>
          <p:cNvSpPr/>
          <p:nvPr userDrawn="1"/>
        </p:nvSpPr>
        <p:spPr>
          <a:xfrm>
            <a:off x="-13449" y="4165937"/>
            <a:ext cx="12209687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2738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F34C2F-B7AF-4099-A866-156C0FE7D2CE}"/>
              </a:ext>
            </a:extLst>
          </p:cNvPr>
          <p:cNvSpPr/>
          <p:nvPr userDrawn="1"/>
        </p:nvSpPr>
        <p:spPr>
          <a:xfrm>
            <a:off x="0" y="2058512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0" name="Graphic 14">
            <a:extLst>
              <a:ext uri="{FF2B5EF4-FFF2-40B4-BE49-F238E27FC236}">
                <a16:creationId xmlns:a16="http://schemas.microsoft.com/office/drawing/2014/main" xmlns="" id="{AF86D310-C32F-41E4-BDE4-6FD8F91DD207}"/>
              </a:ext>
            </a:extLst>
          </p:cNvPr>
          <p:cNvGrpSpPr/>
          <p:nvPr userDrawn="1"/>
        </p:nvGrpSpPr>
        <p:grpSpPr>
          <a:xfrm>
            <a:off x="6794604" y="1551530"/>
            <a:ext cx="4845436" cy="3811018"/>
            <a:chOff x="2444748" y="555045"/>
            <a:chExt cx="7282048" cy="57274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3B272DA-E42F-4C4F-B13D-3E8B921002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280F62C-A80F-4150-91D8-0BD26C272BD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F80ED06-462A-4CDC-9604-E2ACBE9D17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41C85E2-E5B6-464C-8828-67154B50BBA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AE41E2E-379A-4DE4-AA24-CC7D6859B8B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A69A32A-805D-4599-AE57-FDB35B1373E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D4E6DB9-DDDD-4F52-8EE9-FCC7FC5F0C5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C821A1B-815B-427D-9DEE-8BAB3DACF5F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AE58EB0B-04A3-464A-B22E-E0924ABF323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76" y="1757971"/>
            <a:ext cx="4485871" cy="2554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50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">
            <a:extLst>
              <a:ext uri="{FF2B5EF4-FFF2-40B4-BE49-F238E27FC236}">
                <a16:creationId xmlns:a16="http://schemas.microsoft.com/office/drawing/2014/main" xmlns="" id="{0E825C7A-CADD-413C-9EC2-059B77EF97A0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</p:grpSpPr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xmlns="" id="{0F6A89B1-04CD-4FF0-AE06-81259D669205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xmlns="" id="{C24EFD36-4486-435E-8E82-7B26BE10E289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3F3DC6AD-450D-46E4-B483-8CEEC5853FB8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E619B52-20D6-46DE-83FD-B504724023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95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24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450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15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43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7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80" r:id="rId10"/>
    <p:sldLayoutId id="2147483678" r:id="rId11"/>
    <p:sldLayoutId id="2147483679" r:id="rId12"/>
    <p:sldLayoutId id="2147483665" r:id="rId13"/>
    <p:sldLayoutId id="2147483686" r:id="rId14"/>
    <p:sldLayoutId id="2147483682" r:id="rId15"/>
    <p:sldLayoutId id="2147483684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C92143-5E71-4176-AAD4-DCED5067C4E7}"/>
              </a:ext>
            </a:extLst>
          </p:cNvPr>
          <p:cNvSpPr txBox="1"/>
          <p:nvPr/>
        </p:nvSpPr>
        <p:spPr>
          <a:xfrm>
            <a:off x="187813" y="2442946"/>
            <a:ext cx="51696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 smtClean="0">
                <a:latin typeface="Rockwell" panose="02060603020205020403" pitchFamily="18" charset="0"/>
                <a:cs typeface="Arial" pitchFamily="34" charset="0"/>
              </a:rPr>
              <a:t>DISORDERS OF CALCIUM</a:t>
            </a:r>
            <a:endParaRPr lang="ko-KR" altLang="en-US" sz="5400" dirty="0">
              <a:latin typeface="Rockwell" panose="02060603020205020403" pitchFamily="18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847971-4890-4CDD-B98A-C89A64A3C386}"/>
              </a:ext>
            </a:extLst>
          </p:cNvPr>
          <p:cNvSpPr txBox="1"/>
          <p:nvPr/>
        </p:nvSpPr>
        <p:spPr>
          <a:xfrm>
            <a:off x="546131" y="4937425"/>
            <a:ext cx="516961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 smtClean="0">
                <a:solidFill>
                  <a:srgbClr val="C00000"/>
                </a:solidFill>
                <a:latin typeface="Rockwell" panose="02060603020205020403" pitchFamily="18" charset="0"/>
                <a:cs typeface="Arial" pitchFamily="34" charset="0"/>
              </a:rPr>
              <a:t>Dr. ARUN R NAIR</a:t>
            </a:r>
          </a:p>
          <a:p>
            <a:pPr algn="r"/>
            <a:r>
              <a:rPr lang="en-US" altLang="ko-KR" sz="2000" dirty="0" smtClean="0">
                <a:solidFill>
                  <a:srgbClr val="C00000"/>
                </a:solidFill>
                <a:latin typeface="Rockwell" panose="02060603020205020403" pitchFamily="18" charset="0"/>
                <a:cs typeface="Arial" pitchFamily="34" charset="0"/>
              </a:rPr>
              <a:t>ASSISTANT PROFESSOR, SKHMC</a:t>
            </a:r>
            <a:endParaRPr lang="ko-KR" altLang="en-US" sz="2000" dirty="0">
              <a:solidFill>
                <a:srgbClr val="C00000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7863EFF-BC05-4B85-8BB4-03372A8D3E7D}"/>
              </a:ext>
            </a:extLst>
          </p:cNvPr>
          <p:cNvGrpSpPr/>
          <p:nvPr/>
        </p:nvGrpSpPr>
        <p:grpSpPr>
          <a:xfrm>
            <a:off x="5829300" y="3720543"/>
            <a:ext cx="131885" cy="1906914"/>
            <a:chOff x="5829300" y="4599143"/>
            <a:chExt cx="131885" cy="15474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60FBCC0-C723-47D2-9D85-B7F167FA80C0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D49824E-A14D-4198-AEAA-0411422A8D05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15BE3CE-9D74-42A8-8344-8D760A5FE608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12DB441-B1C7-4182-8E9A-1AE63D233C85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61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32DFC78-417F-45A1-971D-08152DB087D9}"/>
              </a:ext>
            </a:extLst>
          </p:cNvPr>
          <p:cNvGrpSpPr/>
          <p:nvPr/>
        </p:nvGrpSpPr>
        <p:grpSpPr>
          <a:xfrm>
            <a:off x="-34701" y="6168980"/>
            <a:ext cx="12226701" cy="689020"/>
            <a:chOff x="-20993" y="4781546"/>
            <a:chExt cx="12226701" cy="1474043"/>
          </a:xfrm>
        </p:grpSpPr>
        <p:sp>
          <p:nvSpPr>
            <p:cNvPr id="62" name="Graphic 45">
              <a:extLst>
                <a:ext uri="{FF2B5EF4-FFF2-40B4-BE49-F238E27FC236}">
                  <a16:creationId xmlns:a16="http://schemas.microsoft.com/office/drawing/2014/main" xmlns="" id="{DFE634A8-25AD-422B-A724-424379399C11}"/>
                </a:ext>
              </a:extLst>
            </p:cNvPr>
            <p:cNvSpPr/>
            <p:nvPr/>
          </p:nvSpPr>
          <p:spPr>
            <a:xfrm>
              <a:off x="-20993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8">
              <a:extLst>
                <a:ext uri="{FF2B5EF4-FFF2-40B4-BE49-F238E27FC236}">
                  <a16:creationId xmlns:a16="http://schemas.microsoft.com/office/drawing/2014/main" xmlns="" id="{7F48154A-B607-427C-8F8D-5806DE960D9F}"/>
                </a:ext>
              </a:extLst>
            </p:cNvPr>
            <p:cNvSpPr/>
            <p:nvPr/>
          </p:nvSpPr>
          <p:spPr>
            <a:xfrm>
              <a:off x="1088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6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9">
              <a:extLst>
                <a:ext uri="{FF2B5EF4-FFF2-40B4-BE49-F238E27FC236}">
                  <a16:creationId xmlns:a16="http://schemas.microsoft.com/office/drawing/2014/main" xmlns="" id="{C3B421BE-D3CE-4434-9722-D986437BCE83}"/>
                </a:ext>
              </a:extLst>
            </p:cNvPr>
            <p:cNvSpPr/>
            <p:nvPr/>
          </p:nvSpPr>
          <p:spPr>
            <a:xfrm>
              <a:off x="2197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0">
              <a:extLst>
                <a:ext uri="{FF2B5EF4-FFF2-40B4-BE49-F238E27FC236}">
                  <a16:creationId xmlns:a16="http://schemas.microsoft.com/office/drawing/2014/main" xmlns="" id="{B8994D1A-3AF2-4E13-8318-E3149C7C74F9}"/>
                </a:ext>
              </a:extLst>
            </p:cNvPr>
            <p:cNvSpPr/>
            <p:nvPr/>
          </p:nvSpPr>
          <p:spPr>
            <a:xfrm>
              <a:off x="3306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1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1">
              <a:extLst>
                <a:ext uri="{FF2B5EF4-FFF2-40B4-BE49-F238E27FC236}">
                  <a16:creationId xmlns:a16="http://schemas.microsoft.com/office/drawing/2014/main" xmlns="" id="{838B5BC0-5B72-493E-BF04-65966A0F3ABB}"/>
                </a:ext>
              </a:extLst>
            </p:cNvPr>
            <p:cNvSpPr/>
            <p:nvPr/>
          </p:nvSpPr>
          <p:spPr>
            <a:xfrm>
              <a:off x="4415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2">
              <a:extLst>
                <a:ext uri="{FF2B5EF4-FFF2-40B4-BE49-F238E27FC236}">
                  <a16:creationId xmlns:a16="http://schemas.microsoft.com/office/drawing/2014/main" xmlns="" id="{77E539D2-2105-4837-9DE7-1B7DA633CE13}"/>
                </a:ext>
              </a:extLst>
            </p:cNvPr>
            <p:cNvSpPr/>
            <p:nvPr/>
          </p:nvSpPr>
          <p:spPr>
            <a:xfrm>
              <a:off x="5524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2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3">
              <a:extLst>
                <a:ext uri="{FF2B5EF4-FFF2-40B4-BE49-F238E27FC236}">
                  <a16:creationId xmlns:a16="http://schemas.microsoft.com/office/drawing/2014/main" xmlns="" id="{DEB05100-A889-45A5-B762-4E6CDA8D17FC}"/>
                </a:ext>
              </a:extLst>
            </p:cNvPr>
            <p:cNvSpPr/>
            <p:nvPr/>
          </p:nvSpPr>
          <p:spPr>
            <a:xfrm>
              <a:off x="6633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4">
              <a:extLst>
                <a:ext uri="{FF2B5EF4-FFF2-40B4-BE49-F238E27FC236}">
                  <a16:creationId xmlns:a16="http://schemas.microsoft.com/office/drawing/2014/main" xmlns="" id="{CA1C0EB7-FC69-4935-AC0B-71497CE7EBA9}"/>
                </a:ext>
              </a:extLst>
            </p:cNvPr>
            <p:cNvSpPr/>
            <p:nvPr/>
          </p:nvSpPr>
          <p:spPr>
            <a:xfrm>
              <a:off x="7742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3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5">
              <a:extLst>
                <a:ext uri="{FF2B5EF4-FFF2-40B4-BE49-F238E27FC236}">
                  <a16:creationId xmlns:a16="http://schemas.microsoft.com/office/drawing/2014/main" xmlns="" id="{189044ED-0F74-48E3-A5A9-F9469EC4A595}"/>
                </a:ext>
              </a:extLst>
            </p:cNvPr>
            <p:cNvSpPr/>
            <p:nvPr/>
          </p:nvSpPr>
          <p:spPr>
            <a:xfrm>
              <a:off x="8851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xmlns="" id="{316BCC0A-E2DC-436E-8666-966994112DA1}"/>
                </a:ext>
              </a:extLst>
            </p:cNvPr>
            <p:cNvSpPr/>
            <p:nvPr/>
          </p:nvSpPr>
          <p:spPr>
            <a:xfrm>
              <a:off x="9960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4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9">
              <a:extLst>
                <a:ext uri="{FF2B5EF4-FFF2-40B4-BE49-F238E27FC236}">
                  <a16:creationId xmlns:a16="http://schemas.microsoft.com/office/drawing/2014/main" xmlns="" id="{96100A0C-F8E8-4465-9005-D208FC4DA7F0}"/>
                </a:ext>
              </a:extLst>
            </p:cNvPr>
            <p:cNvSpPr/>
            <p:nvPr/>
          </p:nvSpPr>
          <p:spPr>
            <a:xfrm>
              <a:off x="11069009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34701" y="0"/>
            <a:ext cx="8318195" cy="553792"/>
          </a:xfrm>
        </p:spPr>
        <p:txBody>
          <a:bodyPr/>
          <a:lstStyle/>
          <a:p>
            <a:r>
              <a:rPr lang="en-IN" sz="3000" b="1" dirty="0">
                <a:latin typeface="Rockwell" panose="02060603020205020403" pitchFamily="18" charset="0"/>
              </a:rPr>
              <a:t>Hormonal Control of Blood Calcium </a:t>
            </a:r>
            <a:r>
              <a:rPr lang="en-IN" sz="3000" b="1" dirty="0" smtClean="0">
                <a:latin typeface="Rockwell" panose="02060603020205020403" pitchFamily="18" charset="0"/>
              </a:rPr>
              <a:t>Levels</a:t>
            </a:r>
            <a:endParaRPr lang="en-IN" sz="3000" b="1" dirty="0"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37882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Blood calcium levels are regulated by parathyroid hormone (PTH), which is produced by the parathyroid glands. </a:t>
            </a:r>
            <a:endParaRPr lang="en-IN" sz="30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PTH </a:t>
            </a: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is released in response to low blood calcium levels. </a:t>
            </a:r>
            <a:endParaRPr lang="en-IN" sz="30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It </a:t>
            </a: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increases calcium levels by targeting the skeleton, the kidneys, and the intestine. </a:t>
            </a:r>
            <a:endParaRPr lang="en-IN" sz="30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In </a:t>
            </a: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the skeleton, PTH stimulates osteoclasts, which are cells that cause bone to be reabsorbed, releasing calcium from bone into the </a:t>
            </a: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blood.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PTH </a:t>
            </a: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also inhibits osteoblasts, cells which deposit bone, reducing calcium deposition in bone. </a:t>
            </a:r>
            <a:endParaRPr lang="en-IN" sz="30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In </a:t>
            </a: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the intestines, PTH increases dietary calcium absorption and in the kidneys, PTH stimulates re-absorption of the calcium. </a:t>
            </a:r>
          </a:p>
        </p:txBody>
      </p:sp>
    </p:spTree>
    <p:extLst>
      <p:ext uri="{BB962C8B-B14F-4D97-AF65-F5344CB8AC3E}">
        <p14:creationId xmlns:p14="http://schemas.microsoft.com/office/powerpoint/2010/main" val="39567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32DFC78-417F-45A1-971D-08152DB087D9}"/>
              </a:ext>
            </a:extLst>
          </p:cNvPr>
          <p:cNvGrpSpPr/>
          <p:nvPr/>
        </p:nvGrpSpPr>
        <p:grpSpPr>
          <a:xfrm>
            <a:off x="-34701" y="6168980"/>
            <a:ext cx="12226701" cy="689020"/>
            <a:chOff x="-20993" y="4781546"/>
            <a:chExt cx="12226701" cy="1474043"/>
          </a:xfrm>
        </p:grpSpPr>
        <p:sp>
          <p:nvSpPr>
            <p:cNvPr id="62" name="Graphic 45">
              <a:extLst>
                <a:ext uri="{FF2B5EF4-FFF2-40B4-BE49-F238E27FC236}">
                  <a16:creationId xmlns:a16="http://schemas.microsoft.com/office/drawing/2014/main" xmlns="" id="{DFE634A8-25AD-422B-A724-424379399C11}"/>
                </a:ext>
              </a:extLst>
            </p:cNvPr>
            <p:cNvSpPr/>
            <p:nvPr/>
          </p:nvSpPr>
          <p:spPr>
            <a:xfrm>
              <a:off x="-20993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8">
              <a:extLst>
                <a:ext uri="{FF2B5EF4-FFF2-40B4-BE49-F238E27FC236}">
                  <a16:creationId xmlns:a16="http://schemas.microsoft.com/office/drawing/2014/main" xmlns="" id="{7F48154A-B607-427C-8F8D-5806DE960D9F}"/>
                </a:ext>
              </a:extLst>
            </p:cNvPr>
            <p:cNvSpPr/>
            <p:nvPr/>
          </p:nvSpPr>
          <p:spPr>
            <a:xfrm>
              <a:off x="1088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6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9">
              <a:extLst>
                <a:ext uri="{FF2B5EF4-FFF2-40B4-BE49-F238E27FC236}">
                  <a16:creationId xmlns:a16="http://schemas.microsoft.com/office/drawing/2014/main" xmlns="" id="{C3B421BE-D3CE-4434-9722-D986437BCE83}"/>
                </a:ext>
              </a:extLst>
            </p:cNvPr>
            <p:cNvSpPr/>
            <p:nvPr/>
          </p:nvSpPr>
          <p:spPr>
            <a:xfrm>
              <a:off x="2197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0">
              <a:extLst>
                <a:ext uri="{FF2B5EF4-FFF2-40B4-BE49-F238E27FC236}">
                  <a16:creationId xmlns:a16="http://schemas.microsoft.com/office/drawing/2014/main" xmlns="" id="{B8994D1A-3AF2-4E13-8318-E3149C7C74F9}"/>
                </a:ext>
              </a:extLst>
            </p:cNvPr>
            <p:cNvSpPr/>
            <p:nvPr/>
          </p:nvSpPr>
          <p:spPr>
            <a:xfrm>
              <a:off x="3306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1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1">
              <a:extLst>
                <a:ext uri="{FF2B5EF4-FFF2-40B4-BE49-F238E27FC236}">
                  <a16:creationId xmlns:a16="http://schemas.microsoft.com/office/drawing/2014/main" xmlns="" id="{838B5BC0-5B72-493E-BF04-65966A0F3ABB}"/>
                </a:ext>
              </a:extLst>
            </p:cNvPr>
            <p:cNvSpPr/>
            <p:nvPr/>
          </p:nvSpPr>
          <p:spPr>
            <a:xfrm>
              <a:off x="4415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2">
              <a:extLst>
                <a:ext uri="{FF2B5EF4-FFF2-40B4-BE49-F238E27FC236}">
                  <a16:creationId xmlns:a16="http://schemas.microsoft.com/office/drawing/2014/main" xmlns="" id="{77E539D2-2105-4837-9DE7-1B7DA633CE13}"/>
                </a:ext>
              </a:extLst>
            </p:cNvPr>
            <p:cNvSpPr/>
            <p:nvPr/>
          </p:nvSpPr>
          <p:spPr>
            <a:xfrm>
              <a:off x="5524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2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3">
              <a:extLst>
                <a:ext uri="{FF2B5EF4-FFF2-40B4-BE49-F238E27FC236}">
                  <a16:creationId xmlns:a16="http://schemas.microsoft.com/office/drawing/2014/main" xmlns="" id="{DEB05100-A889-45A5-B762-4E6CDA8D17FC}"/>
                </a:ext>
              </a:extLst>
            </p:cNvPr>
            <p:cNvSpPr/>
            <p:nvPr/>
          </p:nvSpPr>
          <p:spPr>
            <a:xfrm>
              <a:off x="6633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4">
              <a:extLst>
                <a:ext uri="{FF2B5EF4-FFF2-40B4-BE49-F238E27FC236}">
                  <a16:creationId xmlns:a16="http://schemas.microsoft.com/office/drawing/2014/main" xmlns="" id="{CA1C0EB7-FC69-4935-AC0B-71497CE7EBA9}"/>
                </a:ext>
              </a:extLst>
            </p:cNvPr>
            <p:cNvSpPr/>
            <p:nvPr/>
          </p:nvSpPr>
          <p:spPr>
            <a:xfrm>
              <a:off x="7742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3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5">
              <a:extLst>
                <a:ext uri="{FF2B5EF4-FFF2-40B4-BE49-F238E27FC236}">
                  <a16:creationId xmlns:a16="http://schemas.microsoft.com/office/drawing/2014/main" xmlns="" id="{189044ED-0F74-48E3-A5A9-F9469EC4A595}"/>
                </a:ext>
              </a:extLst>
            </p:cNvPr>
            <p:cNvSpPr/>
            <p:nvPr/>
          </p:nvSpPr>
          <p:spPr>
            <a:xfrm>
              <a:off x="8851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xmlns="" id="{316BCC0A-E2DC-436E-8666-966994112DA1}"/>
                </a:ext>
              </a:extLst>
            </p:cNvPr>
            <p:cNvSpPr/>
            <p:nvPr/>
          </p:nvSpPr>
          <p:spPr>
            <a:xfrm>
              <a:off x="9960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4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9">
              <a:extLst>
                <a:ext uri="{FF2B5EF4-FFF2-40B4-BE49-F238E27FC236}">
                  <a16:creationId xmlns:a16="http://schemas.microsoft.com/office/drawing/2014/main" xmlns="" id="{96100A0C-F8E8-4465-9005-D208FC4DA7F0}"/>
                </a:ext>
              </a:extLst>
            </p:cNvPr>
            <p:cNvSpPr/>
            <p:nvPr/>
          </p:nvSpPr>
          <p:spPr>
            <a:xfrm>
              <a:off x="11069009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34701" y="-12879"/>
            <a:ext cx="8343953" cy="553792"/>
          </a:xfrm>
        </p:spPr>
        <p:txBody>
          <a:bodyPr/>
          <a:lstStyle/>
          <a:p>
            <a:r>
              <a:rPr lang="en-IN" sz="3000" b="1" dirty="0">
                <a:latin typeface="Rockwell" panose="02060603020205020403" pitchFamily="18" charset="0"/>
              </a:rPr>
              <a:t>Hormonal Control of Blood Calcium </a:t>
            </a:r>
            <a:r>
              <a:rPr lang="en-IN" sz="3000" b="1" dirty="0" smtClean="0">
                <a:latin typeface="Rockwell" panose="02060603020205020403" pitchFamily="18" charset="0"/>
              </a:rPr>
              <a:t>Levels</a:t>
            </a:r>
            <a:endParaRPr lang="en-IN" sz="3000" b="1" dirty="0"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0913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While PTH acts directly on the kidneys to increase calcium re-absorption, its effects on the intestine are indirect. </a:t>
            </a:r>
            <a:endParaRPr lang="en-IN" sz="30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PTH </a:t>
            </a: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triggers the formation of </a:t>
            </a:r>
            <a:r>
              <a:rPr lang="en-IN" sz="3000" dirty="0" err="1">
                <a:solidFill>
                  <a:srgbClr val="7030A0"/>
                </a:solidFill>
                <a:latin typeface="Rockwell" panose="02060603020205020403" pitchFamily="18" charset="0"/>
              </a:rPr>
              <a:t>calcitriol</a:t>
            </a: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, an active form of vitamin D, which acts on the intestines to increase absorption of dietary calcium. </a:t>
            </a:r>
            <a:endParaRPr lang="en-IN" sz="30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PTH </a:t>
            </a: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release is inhibited by rising blood calcium levels.</a:t>
            </a:r>
          </a:p>
        </p:txBody>
      </p:sp>
    </p:spTree>
    <p:extLst>
      <p:ext uri="{BB962C8B-B14F-4D97-AF65-F5344CB8AC3E}">
        <p14:creationId xmlns:p14="http://schemas.microsoft.com/office/powerpoint/2010/main" val="406838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32DFC78-417F-45A1-971D-08152DB087D9}"/>
              </a:ext>
            </a:extLst>
          </p:cNvPr>
          <p:cNvGrpSpPr/>
          <p:nvPr/>
        </p:nvGrpSpPr>
        <p:grpSpPr>
          <a:xfrm>
            <a:off x="-34701" y="6168980"/>
            <a:ext cx="12226701" cy="689020"/>
            <a:chOff x="-20993" y="4781546"/>
            <a:chExt cx="12226701" cy="1474043"/>
          </a:xfrm>
        </p:grpSpPr>
        <p:sp>
          <p:nvSpPr>
            <p:cNvPr id="62" name="Graphic 45">
              <a:extLst>
                <a:ext uri="{FF2B5EF4-FFF2-40B4-BE49-F238E27FC236}">
                  <a16:creationId xmlns:a16="http://schemas.microsoft.com/office/drawing/2014/main" xmlns="" id="{DFE634A8-25AD-422B-A724-424379399C11}"/>
                </a:ext>
              </a:extLst>
            </p:cNvPr>
            <p:cNvSpPr/>
            <p:nvPr/>
          </p:nvSpPr>
          <p:spPr>
            <a:xfrm>
              <a:off x="-20993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8">
              <a:extLst>
                <a:ext uri="{FF2B5EF4-FFF2-40B4-BE49-F238E27FC236}">
                  <a16:creationId xmlns:a16="http://schemas.microsoft.com/office/drawing/2014/main" xmlns="" id="{7F48154A-B607-427C-8F8D-5806DE960D9F}"/>
                </a:ext>
              </a:extLst>
            </p:cNvPr>
            <p:cNvSpPr/>
            <p:nvPr/>
          </p:nvSpPr>
          <p:spPr>
            <a:xfrm>
              <a:off x="1088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6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9">
              <a:extLst>
                <a:ext uri="{FF2B5EF4-FFF2-40B4-BE49-F238E27FC236}">
                  <a16:creationId xmlns:a16="http://schemas.microsoft.com/office/drawing/2014/main" xmlns="" id="{C3B421BE-D3CE-4434-9722-D986437BCE83}"/>
                </a:ext>
              </a:extLst>
            </p:cNvPr>
            <p:cNvSpPr/>
            <p:nvPr/>
          </p:nvSpPr>
          <p:spPr>
            <a:xfrm>
              <a:off x="2197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0">
              <a:extLst>
                <a:ext uri="{FF2B5EF4-FFF2-40B4-BE49-F238E27FC236}">
                  <a16:creationId xmlns:a16="http://schemas.microsoft.com/office/drawing/2014/main" xmlns="" id="{B8994D1A-3AF2-4E13-8318-E3149C7C74F9}"/>
                </a:ext>
              </a:extLst>
            </p:cNvPr>
            <p:cNvSpPr/>
            <p:nvPr/>
          </p:nvSpPr>
          <p:spPr>
            <a:xfrm>
              <a:off x="3306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1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1">
              <a:extLst>
                <a:ext uri="{FF2B5EF4-FFF2-40B4-BE49-F238E27FC236}">
                  <a16:creationId xmlns:a16="http://schemas.microsoft.com/office/drawing/2014/main" xmlns="" id="{838B5BC0-5B72-493E-BF04-65966A0F3ABB}"/>
                </a:ext>
              </a:extLst>
            </p:cNvPr>
            <p:cNvSpPr/>
            <p:nvPr/>
          </p:nvSpPr>
          <p:spPr>
            <a:xfrm>
              <a:off x="4415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2">
              <a:extLst>
                <a:ext uri="{FF2B5EF4-FFF2-40B4-BE49-F238E27FC236}">
                  <a16:creationId xmlns:a16="http://schemas.microsoft.com/office/drawing/2014/main" xmlns="" id="{77E539D2-2105-4837-9DE7-1B7DA633CE13}"/>
                </a:ext>
              </a:extLst>
            </p:cNvPr>
            <p:cNvSpPr/>
            <p:nvPr/>
          </p:nvSpPr>
          <p:spPr>
            <a:xfrm>
              <a:off x="5524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2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3">
              <a:extLst>
                <a:ext uri="{FF2B5EF4-FFF2-40B4-BE49-F238E27FC236}">
                  <a16:creationId xmlns:a16="http://schemas.microsoft.com/office/drawing/2014/main" xmlns="" id="{DEB05100-A889-45A5-B762-4E6CDA8D17FC}"/>
                </a:ext>
              </a:extLst>
            </p:cNvPr>
            <p:cNvSpPr/>
            <p:nvPr/>
          </p:nvSpPr>
          <p:spPr>
            <a:xfrm>
              <a:off x="6633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4">
              <a:extLst>
                <a:ext uri="{FF2B5EF4-FFF2-40B4-BE49-F238E27FC236}">
                  <a16:creationId xmlns:a16="http://schemas.microsoft.com/office/drawing/2014/main" xmlns="" id="{CA1C0EB7-FC69-4935-AC0B-71497CE7EBA9}"/>
                </a:ext>
              </a:extLst>
            </p:cNvPr>
            <p:cNvSpPr/>
            <p:nvPr/>
          </p:nvSpPr>
          <p:spPr>
            <a:xfrm>
              <a:off x="7742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3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5">
              <a:extLst>
                <a:ext uri="{FF2B5EF4-FFF2-40B4-BE49-F238E27FC236}">
                  <a16:creationId xmlns:a16="http://schemas.microsoft.com/office/drawing/2014/main" xmlns="" id="{189044ED-0F74-48E3-A5A9-F9469EC4A595}"/>
                </a:ext>
              </a:extLst>
            </p:cNvPr>
            <p:cNvSpPr/>
            <p:nvPr/>
          </p:nvSpPr>
          <p:spPr>
            <a:xfrm>
              <a:off x="8851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xmlns="" id="{316BCC0A-E2DC-436E-8666-966994112DA1}"/>
                </a:ext>
              </a:extLst>
            </p:cNvPr>
            <p:cNvSpPr/>
            <p:nvPr/>
          </p:nvSpPr>
          <p:spPr>
            <a:xfrm>
              <a:off x="9960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4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9">
              <a:extLst>
                <a:ext uri="{FF2B5EF4-FFF2-40B4-BE49-F238E27FC236}">
                  <a16:creationId xmlns:a16="http://schemas.microsoft.com/office/drawing/2014/main" xmlns="" id="{96100A0C-F8E8-4465-9005-D208FC4DA7F0}"/>
                </a:ext>
              </a:extLst>
            </p:cNvPr>
            <p:cNvSpPr/>
            <p:nvPr/>
          </p:nvSpPr>
          <p:spPr>
            <a:xfrm>
              <a:off x="11069009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8982" y="1"/>
            <a:ext cx="8696015" cy="553792"/>
          </a:xfrm>
        </p:spPr>
        <p:txBody>
          <a:bodyPr/>
          <a:lstStyle/>
          <a:p>
            <a:r>
              <a:rPr lang="en-IN" sz="3000" b="1" dirty="0">
                <a:latin typeface="Rockwell" panose="02060603020205020403" pitchFamily="18" charset="0"/>
              </a:rPr>
              <a:t>Hormonal Control of Blood Calcium </a:t>
            </a:r>
            <a:r>
              <a:rPr lang="en-IN" sz="3000" b="1" dirty="0" smtClean="0">
                <a:latin typeface="Rockwell" panose="02060603020205020403" pitchFamily="18" charset="0"/>
              </a:rPr>
              <a:t>Levels</a:t>
            </a:r>
            <a:endParaRPr lang="en-IN" sz="3000" b="1" dirty="0"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352" y="1032655"/>
            <a:ext cx="1219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Hyperparathyroidism results from an overproduction of PTH, which leads to excessive amounts of calcium being removed from bones and introduced into blood circulation.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This 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may produce structural weakness of the bones, which can lead to deformation and fractures, plus nervous system impairment due to high blood calcium levels.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err="1" smtClean="0">
                <a:solidFill>
                  <a:srgbClr val="002060"/>
                </a:solidFill>
                <a:latin typeface="Rockwell" panose="02060603020205020403" pitchFamily="18" charset="0"/>
              </a:rPr>
              <a:t>Hypoparathyroidism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, the underproduction of PTH, results in extremely low levels of blood calcium, which causes impaired muscle function and may result in </a:t>
            </a:r>
            <a:r>
              <a:rPr lang="en-IN" sz="3000" dirty="0" err="1">
                <a:solidFill>
                  <a:srgbClr val="002060"/>
                </a:solidFill>
                <a:latin typeface="Rockwell" panose="02060603020205020403" pitchFamily="18" charset="0"/>
              </a:rPr>
              <a:t>tetany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 (severe sustained muscle contraction).</a:t>
            </a:r>
          </a:p>
        </p:txBody>
      </p:sp>
    </p:spTree>
    <p:extLst>
      <p:ext uri="{BB962C8B-B14F-4D97-AF65-F5344CB8AC3E}">
        <p14:creationId xmlns:p14="http://schemas.microsoft.com/office/powerpoint/2010/main" val="388191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32DFC78-417F-45A1-971D-08152DB087D9}"/>
              </a:ext>
            </a:extLst>
          </p:cNvPr>
          <p:cNvGrpSpPr/>
          <p:nvPr/>
        </p:nvGrpSpPr>
        <p:grpSpPr>
          <a:xfrm>
            <a:off x="-34701" y="6168980"/>
            <a:ext cx="12226701" cy="689020"/>
            <a:chOff x="-20993" y="4781546"/>
            <a:chExt cx="12226701" cy="1474043"/>
          </a:xfrm>
        </p:grpSpPr>
        <p:sp>
          <p:nvSpPr>
            <p:cNvPr id="62" name="Graphic 45">
              <a:extLst>
                <a:ext uri="{FF2B5EF4-FFF2-40B4-BE49-F238E27FC236}">
                  <a16:creationId xmlns:a16="http://schemas.microsoft.com/office/drawing/2014/main" xmlns="" id="{DFE634A8-25AD-422B-A724-424379399C11}"/>
                </a:ext>
              </a:extLst>
            </p:cNvPr>
            <p:cNvSpPr/>
            <p:nvPr/>
          </p:nvSpPr>
          <p:spPr>
            <a:xfrm>
              <a:off x="-20993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8">
              <a:extLst>
                <a:ext uri="{FF2B5EF4-FFF2-40B4-BE49-F238E27FC236}">
                  <a16:creationId xmlns:a16="http://schemas.microsoft.com/office/drawing/2014/main" xmlns="" id="{7F48154A-B607-427C-8F8D-5806DE960D9F}"/>
                </a:ext>
              </a:extLst>
            </p:cNvPr>
            <p:cNvSpPr/>
            <p:nvPr/>
          </p:nvSpPr>
          <p:spPr>
            <a:xfrm>
              <a:off x="1088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6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9">
              <a:extLst>
                <a:ext uri="{FF2B5EF4-FFF2-40B4-BE49-F238E27FC236}">
                  <a16:creationId xmlns:a16="http://schemas.microsoft.com/office/drawing/2014/main" xmlns="" id="{C3B421BE-D3CE-4434-9722-D986437BCE83}"/>
                </a:ext>
              </a:extLst>
            </p:cNvPr>
            <p:cNvSpPr/>
            <p:nvPr/>
          </p:nvSpPr>
          <p:spPr>
            <a:xfrm>
              <a:off x="2197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0">
              <a:extLst>
                <a:ext uri="{FF2B5EF4-FFF2-40B4-BE49-F238E27FC236}">
                  <a16:creationId xmlns:a16="http://schemas.microsoft.com/office/drawing/2014/main" xmlns="" id="{B8994D1A-3AF2-4E13-8318-E3149C7C74F9}"/>
                </a:ext>
              </a:extLst>
            </p:cNvPr>
            <p:cNvSpPr/>
            <p:nvPr/>
          </p:nvSpPr>
          <p:spPr>
            <a:xfrm>
              <a:off x="3306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1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1">
              <a:extLst>
                <a:ext uri="{FF2B5EF4-FFF2-40B4-BE49-F238E27FC236}">
                  <a16:creationId xmlns:a16="http://schemas.microsoft.com/office/drawing/2014/main" xmlns="" id="{838B5BC0-5B72-493E-BF04-65966A0F3ABB}"/>
                </a:ext>
              </a:extLst>
            </p:cNvPr>
            <p:cNvSpPr/>
            <p:nvPr/>
          </p:nvSpPr>
          <p:spPr>
            <a:xfrm>
              <a:off x="4415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2">
              <a:extLst>
                <a:ext uri="{FF2B5EF4-FFF2-40B4-BE49-F238E27FC236}">
                  <a16:creationId xmlns:a16="http://schemas.microsoft.com/office/drawing/2014/main" xmlns="" id="{77E539D2-2105-4837-9DE7-1B7DA633CE13}"/>
                </a:ext>
              </a:extLst>
            </p:cNvPr>
            <p:cNvSpPr/>
            <p:nvPr/>
          </p:nvSpPr>
          <p:spPr>
            <a:xfrm>
              <a:off x="5524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2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3">
              <a:extLst>
                <a:ext uri="{FF2B5EF4-FFF2-40B4-BE49-F238E27FC236}">
                  <a16:creationId xmlns:a16="http://schemas.microsoft.com/office/drawing/2014/main" xmlns="" id="{DEB05100-A889-45A5-B762-4E6CDA8D17FC}"/>
                </a:ext>
              </a:extLst>
            </p:cNvPr>
            <p:cNvSpPr/>
            <p:nvPr/>
          </p:nvSpPr>
          <p:spPr>
            <a:xfrm>
              <a:off x="6633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4">
              <a:extLst>
                <a:ext uri="{FF2B5EF4-FFF2-40B4-BE49-F238E27FC236}">
                  <a16:creationId xmlns:a16="http://schemas.microsoft.com/office/drawing/2014/main" xmlns="" id="{CA1C0EB7-FC69-4935-AC0B-71497CE7EBA9}"/>
                </a:ext>
              </a:extLst>
            </p:cNvPr>
            <p:cNvSpPr/>
            <p:nvPr/>
          </p:nvSpPr>
          <p:spPr>
            <a:xfrm>
              <a:off x="7742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3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5">
              <a:extLst>
                <a:ext uri="{FF2B5EF4-FFF2-40B4-BE49-F238E27FC236}">
                  <a16:creationId xmlns:a16="http://schemas.microsoft.com/office/drawing/2014/main" xmlns="" id="{189044ED-0F74-48E3-A5A9-F9469EC4A595}"/>
                </a:ext>
              </a:extLst>
            </p:cNvPr>
            <p:cNvSpPr/>
            <p:nvPr/>
          </p:nvSpPr>
          <p:spPr>
            <a:xfrm>
              <a:off x="8851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xmlns="" id="{316BCC0A-E2DC-436E-8666-966994112DA1}"/>
                </a:ext>
              </a:extLst>
            </p:cNvPr>
            <p:cNvSpPr/>
            <p:nvPr/>
          </p:nvSpPr>
          <p:spPr>
            <a:xfrm>
              <a:off x="9960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4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9">
              <a:extLst>
                <a:ext uri="{FF2B5EF4-FFF2-40B4-BE49-F238E27FC236}">
                  <a16:creationId xmlns:a16="http://schemas.microsoft.com/office/drawing/2014/main" xmlns="" id="{96100A0C-F8E8-4465-9005-D208FC4DA7F0}"/>
                </a:ext>
              </a:extLst>
            </p:cNvPr>
            <p:cNvSpPr/>
            <p:nvPr/>
          </p:nvSpPr>
          <p:spPr>
            <a:xfrm>
              <a:off x="11069009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8982" y="1"/>
            <a:ext cx="8459863" cy="553792"/>
          </a:xfrm>
        </p:spPr>
        <p:txBody>
          <a:bodyPr/>
          <a:lstStyle/>
          <a:p>
            <a:r>
              <a:rPr lang="en-IN" sz="3000" b="1" dirty="0">
                <a:latin typeface="Rockwell" panose="02060603020205020403" pitchFamily="18" charset="0"/>
              </a:rPr>
              <a:t>Hormonal Control of Blood Calcium </a:t>
            </a:r>
            <a:r>
              <a:rPr lang="en-IN" sz="3000" b="1" dirty="0" smtClean="0">
                <a:latin typeface="Rockwell" panose="02060603020205020403" pitchFamily="18" charset="0"/>
              </a:rPr>
              <a:t>Levels</a:t>
            </a:r>
            <a:endParaRPr lang="en-IN" sz="3000" b="1" dirty="0"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7351" y="1017432"/>
            <a:ext cx="122267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The hormone calcitonin, which is produced by the </a:t>
            </a:r>
            <a:r>
              <a:rPr lang="en-IN" sz="3000" dirty="0" err="1">
                <a:solidFill>
                  <a:srgbClr val="002060"/>
                </a:solidFill>
                <a:latin typeface="Rockwell" panose="02060603020205020403" pitchFamily="18" charset="0"/>
              </a:rPr>
              <a:t>parafollicular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 (or C) cells of the thyroid, has the opposite effect on blood calcium levels as PTH.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Calcitonin 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decreases blood calcium levels by inhibiting osteoclasts, stimulating osteoblasts, and stimulating calcium excretion by the kidneys.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This 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results in calcium being added to the bones to promote structural integrity. </a:t>
            </a:r>
            <a:endParaRPr lang="en-IN" sz="3000" dirty="0" smtClean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1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pentextbc.ca/anatomyandphysiology/wp-content/uploads/sites/142/2016/03/625_Calcium_Homeostasi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68" y="70892"/>
            <a:ext cx="7597507" cy="678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168983" y="0"/>
            <a:ext cx="3953286" cy="2279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IN" sz="3000" b="1" dirty="0" smtClean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Hormonal Control of Blood Calcium Levels</a:t>
            </a:r>
            <a:endParaRPr lang="en-IN" sz="3000" b="1" dirty="0">
              <a:solidFill>
                <a:schemeClr val="accent2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1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6237544" y="3838637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CALCIUM</a:t>
            </a:r>
            <a:endParaRPr lang="ko-KR" altLang="en-US" sz="48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7122018" y="4669634"/>
            <a:ext cx="340860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DISORDERS</a:t>
            </a:r>
            <a:endParaRPr lang="ko-KR" altLang="en-US" sz="40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F8EB55B-5D39-4F76-8FE1-607786195285}"/>
              </a:ext>
            </a:extLst>
          </p:cNvPr>
          <p:cNvGrpSpPr/>
          <p:nvPr/>
        </p:nvGrpSpPr>
        <p:grpSpPr>
          <a:xfrm>
            <a:off x="6105659" y="3732664"/>
            <a:ext cx="131885" cy="1070823"/>
            <a:chOff x="5829300" y="4599143"/>
            <a:chExt cx="131885" cy="15474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B434246-D14C-4FB3-A50D-37537B4444F2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EBAD6DE-3E38-47A3-957D-7AC9AA272558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9FFC800-186F-418F-9355-AD7032D1AF4A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9823CE1-99A9-4604-BB4C-C1DE0AB3F8B0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9338891-10A4-4B0F-A6FD-855604DB34DD}"/>
              </a:ext>
            </a:extLst>
          </p:cNvPr>
          <p:cNvGrpSpPr/>
          <p:nvPr/>
        </p:nvGrpSpPr>
        <p:grpSpPr>
          <a:xfrm>
            <a:off x="10300086" y="843452"/>
            <a:ext cx="1207984" cy="5404452"/>
            <a:chOff x="5400765" y="1273689"/>
            <a:chExt cx="1207984" cy="5404452"/>
          </a:xfrm>
        </p:grpSpPr>
        <p:sp>
          <p:nvSpPr>
            <p:cNvPr id="12" name="Freeform: Shape 48">
              <a:extLst>
                <a:ext uri="{FF2B5EF4-FFF2-40B4-BE49-F238E27FC236}">
                  <a16:creationId xmlns:a16="http://schemas.microsoft.com/office/drawing/2014/main" xmlns="" id="{344CEB27-1D1D-4005-868F-BDE1C5805BF5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9">
              <a:extLst>
                <a:ext uri="{FF2B5EF4-FFF2-40B4-BE49-F238E27FC236}">
                  <a16:creationId xmlns:a16="http://schemas.microsoft.com/office/drawing/2014/main" xmlns="" id="{C851D5EB-7E9E-4410-A0F0-106829BDA3ED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50">
              <a:extLst>
                <a:ext uri="{FF2B5EF4-FFF2-40B4-BE49-F238E27FC236}">
                  <a16:creationId xmlns:a16="http://schemas.microsoft.com/office/drawing/2014/main" xmlns="" id="{10DF1F4D-2B3D-41D8-B48E-388ACF778A83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1">
              <a:extLst>
                <a:ext uri="{FF2B5EF4-FFF2-40B4-BE49-F238E27FC236}">
                  <a16:creationId xmlns:a16="http://schemas.microsoft.com/office/drawing/2014/main" xmlns="" id="{C16B1500-86AB-4CFD-A8BA-412AC7FE28C2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52">
              <a:extLst>
                <a:ext uri="{FF2B5EF4-FFF2-40B4-BE49-F238E27FC236}">
                  <a16:creationId xmlns:a16="http://schemas.microsoft.com/office/drawing/2014/main" xmlns="" id="{9CFB2A64-4642-4FC5-A192-C3C53720E774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53">
              <a:extLst>
                <a:ext uri="{FF2B5EF4-FFF2-40B4-BE49-F238E27FC236}">
                  <a16:creationId xmlns:a16="http://schemas.microsoft.com/office/drawing/2014/main" xmlns="" id="{CB9E42FB-4E28-4500-96A0-F8AF8EB1F3DC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54">
              <a:extLst>
                <a:ext uri="{FF2B5EF4-FFF2-40B4-BE49-F238E27FC236}">
                  <a16:creationId xmlns:a16="http://schemas.microsoft.com/office/drawing/2014/main" xmlns="" id="{EEACE588-FC7B-4681-8E46-62DEEEE48E05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55">
              <a:extLst>
                <a:ext uri="{FF2B5EF4-FFF2-40B4-BE49-F238E27FC236}">
                  <a16:creationId xmlns:a16="http://schemas.microsoft.com/office/drawing/2014/main" xmlns="" id="{A1EFDA6B-3AB2-47CD-95D9-22B0FE38E02F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0933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6517" y="3244334"/>
            <a:ext cx="6452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b="1" dirty="0">
                <a:solidFill>
                  <a:srgbClr val="0066FF"/>
                </a:solidFill>
                <a:latin typeface="Rockwell" panose="02060603020205020403" pitchFamily="18" charset="0"/>
              </a:rPr>
              <a:t>Hypercalcaemia</a:t>
            </a:r>
          </a:p>
        </p:txBody>
      </p:sp>
    </p:spTree>
    <p:extLst>
      <p:ext uri="{BB962C8B-B14F-4D97-AF65-F5344CB8AC3E}">
        <p14:creationId xmlns:p14="http://schemas.microsoft.com/office/powerpoint/2010/main" val="199959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702" y="43458"/>
            <a:ext cx="122267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Pathophysiology </a:t>
            </a:r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and causes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The major causes of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are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primary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hyperparathyroidism and malignancies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are by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far the most common (&gt;90% of cases). </a:t>
            </a:r>
            <a:endParaRPr lang="en-IN" sz="3200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Hyperparathyroidism itself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may be primary, secondary or tertiary. </a:t>
            </a:r>
            <a:endParaRPr lang="en-IN" sz="3200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Primary hyperparathyroidism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is caused by single (&gt;80%)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parathyroid adenomas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or by diffuse hyperplasia of all the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glands (15–20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%); multiple parathyroid adenomas are rare. </a:t>
            </a:r>
            <a:endParaRPr lang="en-IN" sz="3200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Involvement of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multiple parathyroid glands may be part of a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familial syndrome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(e.g. multiple endocrine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neoplasia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(MEN)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syndrome type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1 or 2a). </a:t>
            </a:r>
          </a:p>
        </p:txBody>
      </p:sp>
    </p:spTree>
    <p:extLst>
      <p:ext uri="{BB962C8B-B14F-4D97-AF65-F5344CB8AC3E}">
        <p14:creationId xmlns:p14="http://schemas.microsoft.com/office/powerpoint/2010/main" val="410583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Parathyroid carcinoma is rare (&lt;1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%), though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it usually produces severe and intractable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Hyperparathyroidism-jaw tumour syndrome is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 rare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familial cause of hyperparathyroidism which may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be associated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with parathyroid carcinoma and maxillary or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mandibular tumours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45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515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Causes of </a:t>
            </a:r>
            <a:r>
              <a:rPr lang="en-IN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ckwell" panose="02060603020205020403" pitchFamily="18" charset="0"/>
              </a:rPr>
              <a:t>hypercalcaemia</a:t>
            </a:r>
            <a:endParaRPr lang="en-IN" sz="3200" dirty="0">
              <a:solidFill>
                <a:schemeClr val="accent6">
                  <a:lumMod val="60000"/>
                  <a:lumOff val="4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59853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Excessive </a:t>
            </a:r>
            <a:r>
              <a:rPr lang="en-IN" sz="3200" b="1" dirty="0" err="1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parathormone</a:t>
            </a: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(PTH) secretion</a:t>
            </a:r>
          </a:p>
          <a:p>
            <a:pPr algn="just"/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Primary hyperparathyroidism (commonest by far),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adenoma (common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), hyperplasia or carcinoma (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rare), Tertiary hyperparathyroidism, Ectopic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PTH secretion (very rare indeed)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Malignant disease – low PTH levels (second </a:t>
            </a:r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commonest cause</a:t>
            </a: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)</a:t>
            </a:r>
          </a:p>
          <a:p>
            <a:pPr algn="just"/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Myeloma, Secondary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deposits in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bone, Production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of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osteoclastic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factors by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tumours, PTH-related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protein secretion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Excess action of vitamin D</a:t>
            </a:r>
          </a:p>
          <a:p>
            <a:pPr algn="just"/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Iatrogenic or self-administered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excess, Granulomatous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diseases, e.g.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sarcoidosis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,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TB, Lymphoma</a:t>
            </a:r>
            <a:endParaRPr lang="en-IN" sz="3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3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7393692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CALCIUM</a:t>
            </a:r>
            <a:endParaRPr lang="ko-KR" altLang="en-US" sz="48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9023700" y="3624775"/>
            <a:ext cx="2863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PHYSIOLOGY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F8EB55B-5D39-4F76-8FE1-607786195285}"/>
              </a:ext>
            </a:extLst>
          </p:cNvPr>
          <p:cNvGrpSpPr/>
          <p:nvPr/>
        </p:nvGrpSpPr>
        <p:grpSpPr>
          <a:xfrm>
            <a:off x="7239000" y="2929547"/>
            <a:ext cx="131885" cy="1070823"/>
            <a:chOff x="5829300" y="4599143"/>
            <a:chExt cx="131885" cy="15474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B434246-D14C-4FB3-A50D-37537B4444F2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EBAD6DE-3E38-47A3-957D-7AC9AA272558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9FFC800-186F-418F-9355-AD7032D1AF4A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9823CE1-99A9-4604-BB4C-C1DE0AB3F8B0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456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515" y="141754"/>
            <a:ext cx="120889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Excessive calcium intake</a:t>
            </a:r>
          </a:p>
          <a:p>
            <a:pPr lvl="0"/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‘Milk-alkali’ syndrome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Other endocrine disease (mild </a:t>
            </a:r>
            <a:r>
              <a:rPr lang="en-IN" sz="3200" b="1" dirty="0" err="1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only)</a:t>
            </a:r>
          </a:p>
          <a:p>
            <a:pPr lvl="0"/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Thyrotoxicosis</a:t>
            </a:r>
          </a:p>
          <a:p>
            <a:pPr lvl="0"/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Addison’s disease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Miscellaneous</a:t>
            </a:r>
            <a:endParaRPr lang="en-IN" sz="3200" b="1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lvl="0"/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Long-term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immobility, Familial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hypocalciuric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.</a:t>
            </a:r>
            <a:endParaRPr lang="en-IN" sz="3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7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 smtClean="0">
                <a:solidFill>
                  <a:srgbClr val="0066FF"/>
                </a:solidFill>
                <a:latin typeface="Rockwell" panose="02060603020205020403" pitchFamily="18" charset="0"/>
              </a:rPr>
              <a:t>Mild </a:t>
            </a:r>
            <a:r>
              <a:rPr lang="en-IN" sz="3200" b="1" dirty="0" err="1">
                <a:solidFill>
                  <a:srgbClr val="0066FF"/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b="1" dirty="0">
                <a:solidFill>
                  <a:srgbClr val="0066FF"/>
                </a:solidFill>
                <a:latin typeface="Rockwell" panose="02060603020205020403" pitchFamily="18" charset="0"/>
              </a:rPr>
              <a:t>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is frequently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asymptomatic, but more severe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can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produce a number of symptoms: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i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General</a:t>
            </a:r>
            <a:r>
              <a:rPr lang="en-IN" sz="3200" dirty="0">
                <a:solidFill>
                  <a:srgbClr val="7030A0"/>
                </a:solidFill>
                <a:latin typeface="Rockwell" panose="02060603020205020403" pitchFamily="18" charset="0"/>
              </a:rPr>
              <a:t>.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There may be tiredness, malaise,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dehydration and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depression.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i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Renal</a:t>
            </a:r>
            <a:r>
              <a:rPr lang="en-IN" sz="3200" dirty="0">
                <a:solidFill>
                  <a:srgbClr val="7030A0"/>
                </a:solidFill>
                <a:latin typeface="Rockwell" panose="02060603020205020403" pitchFamily="18" charset="0"/>
              </a:rPr>
              <a:t>.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Renal colic from stones, polyuria or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nocturia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, haematuria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and hypertension occurs. The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polyuria results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from the effect of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on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renal tubules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, reducing their concentrating ability – a form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of mild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nephrogenic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diabetes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insipidus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.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Primary hyperparathyroidism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is present in about 5% of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patients who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present with renal calculi.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i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Abdomen</a:t>
            </a:r>
            <a:r>
              <a:rPr lang="en-IN" sz="3200" dirty="0">
                <a:solidFill>
                  <a:srgbClr val="7030A0"/>
                </a:solidFill>
                <a:latin typeface="Rockwell" panose="02060603020205020403" pitchFamily="18" charset="0"/>
              </a:rPr>
              <a:t>.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There may be abdominal pain.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i="1" dirty="0" err="1" smtClean="0">
                <a:solidFill>
                  <a:srgbClr val="7030A0"/>
                </a:solidFill>
                <a:latin typeface="Rockwell" panose="02060603020205020403" pitchFamily="18" charset="0"/>
              </a:rPr>
              <a:t>Chondrocalcinosis</a:t>
            </a:r>
            <a:r>
              <a:rPr lang="en-IN" sz="3200" b="1" i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and ectopic calcification. These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are occasional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features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.</a:t>
            </a:r>
            <a:endParaRPr lang="en-IN" sz="3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65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3200" b="1" i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Bones</a:t>
            </a:r>
            <a:r>
              <a:rPr lang="en-IN" sz="3200" dirty="0">
                <a:solidFill>
                  <a:srgbClr val="7030A0"/>
                </a:solidFill>
                <a:latin typeface="Rockwell" panose="02060603020205020403" pitchFamily="18" charset="0"/>
              </a:rPr>
              <a:t>.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There may be bone pain. Hyperparathyroidism mainly affects cortical bone, and bone cysts and locally destructive ‘brown tumours’ occur but only in advanced disease. Only 5–10% of all cases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have definite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bony lesions even when sought. Bone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disease may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be more apparent when there is co-existing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vitamin D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deficiency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.</a:t>
            </a:r>
          </a:p>
          <a:p>
            <a:pPr lvl="0" algn="just"/>
            <a:r>
              <a:rPr lang="en-IN" sz="3200" b="1" i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Corneal </a:t>
            </a:r>
            <a:r>
              <a:rPr lang="en-IN" sz="3200" b="1" i="1" dirty="0">
                <a:solidFill>
                  <a:srgbClr val="7030A0"/>
                </a:solidFill>
                <a:latin typeface="Rockwell" panose="02060603020205020403" pitchFamily="18" charset="0"/>
              </a:rPr>
              <a:t>calcification</a:t>
            </a:r>
            <a:r>
              <a:rPr lang="en-IN" sz="3200" dirty="0">
                <a:solidFill>
                  <a:srgbClr val="7030A0"/>
                </a:solidFill>
                <a:latin typeface="Rockwell" panose="02060603020205020403" pitchFamily="18" charset="0"/>
              </a:rPr>
              <a:t>.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This is a marker of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longstanding </a:t>
            </a:r>
            <a:r>
              <a:rPr lang="en-IN" sz="3200" dirty="0" err="1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but causes no symptoms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.</a:t>
            </a:r>
            <a:endParaRPr lang="en-IN" sz="3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437946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>
                <a:solidFill>
                  <a:srgbClr val="0066FF"/>
                </a:solidFill>
                <a:latin typeface="Rockwell" panose="02060603020205020403" pitchFamily="18" charset="0"/>
              </a:rPr>
              <a:t>Severe </a:t>
            </a:r>
            <a:r>
              <a:rPr lang="en-IN" sz="3200" b="1" dirty="0" err="1">
                <a:solidFill>
                  <a:srgbClr val="0066FF"/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b="1" dirty="0">
                <a:solidFill>
                  <a:srgbClr val="0066FF"/>
                </a:solidFill>
                <a:latin typeface="Rockwell" panose="02060603020205020403" pitchFamily="18" charset="0"/>
              </a:rPr>
              <a:t>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(&gt;3 </a:t>
            </a:r>
            <a:r>
              <a:rPr lang="en-IN" sz="3200" dirty="0" err="1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mmol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/L) is usually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associated with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malignant disease, hyperparathyroidism, chronic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kidney disease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or vitamin D therapy.</a:t>
            </a:r>
          </a:p>
        </p:txBody>
      </p:sp>
    </p:spTree>
    <p:extLst>
      <p:ext uri="{BB962C8B-B14F-4D97-AF65-F5344CB8AC3E}">
        <p14:creationId xmlns:p14="http://schemas.microsoft.com/office/powerpoint/2010/main" val="439186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0066FF"/>
                </a:solidFill>
                <a:latin typeface="Rockwell" panose="02060603020205020403" pitchFamily="18" charset="0"/>
              </a:rPr>
              <a:t>Investigations and differential diagnosis</a:t>
            </a:r>
          </a:p>
          <a:p>
            <a:pPr algn="just"/>
            <a:r>
              <a:rPr lang="en-IN" sz="3200" i="1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Biochemistry - </a:t>
            </a:r>
            <a:r>
              <a:rPr lang="en-IN" sz="32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Several </a:t>
            </a:r>
            <a:r>
              <a:rPr lang="en-IN" sz="32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fasting serum calcium and </a:t>
            </a:r>
            <a:r>
              <a:rPr lang="en-IN" sz="32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phosphate samples should </a:t>
            </a:r>
            <a:r>
              <a:rPr lang="en-IN" sz="32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be performed.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i="1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Serum </a:t>
            </a:r>
            <a:r>
              <a:rPr lang="en-IN" sz="3200" b="1" i="1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PTH</a:t>
            </a:r>
            <a:r>
              <a:rPr lang="en-IN" sz="3200" dirty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.  </a:t>
            </a:r>
            <a:r>
              <a:rPr lang="en-IN" sz="32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The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hallmark of </a:t>
            </a:r>
            <a:r>
              <a:rPr lang="en-IN" sz="32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primary hyperparathyroidism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is </a:t>
            </a:r>
            <a:r>
              <a:rPr lang="en-IN" sz="32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IN" sz="32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and </a:t>
            </a:r>
            <a:r>
              <a:rPr lang="en-IN" sz="3200" dirty="0" err="1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hypophosphataemia</a:t>
            </a:r>
            <a:r>
              <a:rPr lang="en-IN" sz="32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with detectable or </a:t>
            </a:r>
            <a:r>
              <a:rPr lang="en-IN" sz="32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elevated intact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PTH levels during </a:t>
            </a:r>
            <a:r>
              <a:rPr lang="en-IN" sz="32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hypercalcaemia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. </a:t>
            </a:r>
            <a:endParaRPr lang="en-IN" sz="32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When this combination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is present in an asymptomatic patient </a:t>
            </a:r>
            <a:r>
              <a:rPr lang="en-IN" sz="32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then further </a:t>
            </a:r>
            <a:r>
              <a:rPr lang="en-IN" sz="32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investigation is usually unnecessary</a:t>
            </a:r>
            <a:r>
              <a:rPr lang="en-IN" sz="32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i="1" dirty="0" err="1">
                <a:solidFill>
                  <a:srgbClr val="002060"/>
                </a:solidFill>
                <a:latin typeface="Rockwell" panose="02060603020205020403" pitchFamily="18" charset="0"/>
              </a:rPr>
              <a:t>Hyperchloraemic</a:t>
            </a:r>
            <a:r>
              <a:rPr lang="en-IN" sz="32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 acidosis – often mild</a:t>
            </a:r>
            <a:r>
              <a:rPr lang="en-IN" sz="3200" dirty="0">
                <a:solidFill>
                  <a:srgbClr val="002060"/>
                </a:solidFill>
                <a:latin typeface="Rockwell" panose="020606030202050204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b="1" i="1" dirty="0" smtClean="0">
                <a:solidFill>
                  <a:srgbClr val="002060"/>
                </a:solidFill>
                <a:latin typeface="Rockwell" panose="02060603020205020403" pitchFamily="18" charset="0"/>
              </a:rPr>
              <a:t>Renal </a:t>
            </a:r>
            <a:r>
              <a:rPr lang="en-IN" sz="3200" b="1" i="1" dirty="0">
                <a:solidFill>
                  <a:srgbClr val="002060"/>
                </a:solidFill>
                <a:latin typeface="Rockwell" panose="02060603020205020403" pitchFamily="18" charset="0"/>
              </a:rPr>
              <a:t>function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is usually normal but should 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be measured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as a baseline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.</a:t>
            </a:r>
            <a:endParaRPr lang="en-IN" sz="3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87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6517" y="3244334"/>
            <a:ext cx="61077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b="1" dirty="0" smtClean="0">
                <a:solidFill>
                  <a:srgbClr val="0066FF"/>
                </a:solidFill>
                <a:latin typeface="Rockwell" panose="02060603020205020403" pitchFamily="18" charset="0"/>
              </a:rPr>
              <a:t>Hypocalcaemia</a:t>
            </a:r>
            <a:endParaRPr lang="en-IN" sz="6000" b="1" dirty="0">
              <a:solidFill>
                <a:srgbClr val="0066FF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7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7030A0"/>
                </a:solidFill>
                <a:latin typeface="Rockwell" panose="02060603020205020403" pitchFamily="18" charset="0"/>
              </a:rPr>
              <a:t>Hypocalcemia</a:t>
            </a:r>
            <a:r>
              <a:rPr lang="en-IN" sz="3600" dirty="0">
                <a:solidFill>
                  <a:srgbClr val="7030A0"/>
                </a:solidFill>
                <a:latin typeface="Rockwell" panose="02060603020205020403" pitchFamily="18" charset="0"/>
              </a:rPr>
              <a:t>: </a:t>
            </a:r>
            <a:endParaRPr lang="en-IN" sz="36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endParaRPr lang="en-IN" sz="36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r>
              <a:rPr lang="en-IN" sz="36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Total 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serum calcium concentration </a:t>
            </a:r>
            <a:r>
              <a:rPr lang="en-IN" sz="3600" b="1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&lt; 8.5 mg/</a:t>
            </a:r>
            <a:r>
              <a:rPr lang="en-IN" sz="3600" b="1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dL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 (&lt; 2.12 </a:t>
            </a:r>
            <a:r>
              <a:rPr lang="en-IN" sz="36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mmol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/L), or ionized (free) calcium concentration &lt; 4.65 mg/</a:t>
            </a:r>
            <a:r>
              <a:rPr lang="en-IN" sz="36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dL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 (&lt; 1.16 </a:t>
            </a:r>
            <a:r>
              <a:rPr lang="en-IN" sz="36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mmol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/L</a:t>
            </a:r>
            <a:r>
              <a:rPr lang="en-IN" sz="36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).</a:t>
            </a:r>
            <a:endParaRPr lang="en-IN" sz="36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3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782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solidFill>
                  <a:srgbClr val="7030A0"/>
                </a:solidFill>
                <a:latin typeface="Rockwell" panose="02060603020205020403" pitchFamily="18" charset="0"/>
              </a:rPr>
              <a:t>Causes of Hypocalcemia</a:t>
            </a:r>
            <a:endParaRPr lang="en-IN" sz="3600" b="1" i="0" dirty="0">
              <a:solidFill>
                <a:srgbClr val="7030A0"/>
              </a:solidFill>
              <a:effectLst/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47888"/>
            <a:ext cx="1202211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500" b="1" dirty="0">
                <a:solidFill>
                  <a:srgbClr val="0070C0"/>
                </a:solidFill>
                <a:latin typeface="Rockwell" panose="02060603020205020403" pitchFamily="18" charset="0"/>
              </a:rPr>
              <a:t>Inadequate vitamin D production and </a:t>
            </a:r>
            <a:r>
              <a:rPr lang="en-IN" sz="35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action</a:t>
            </a:r>
          </a:p>
          <a:p>
            <a:pPr algn="ctr"/>
            <a:endParaRPr lang="en-IN" sz="3500" b="1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Nutritional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deficiency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Lack of sunlight exposure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Malabsorption</a:t>
            </a:r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Post-gastric bypass surgery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End-stage liver disease and cirrhosis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Chronic kidney disease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Vitamin D-dependent rickets type 1 and type 2</a:t>
            </a:r>
            <a:endParaRPr lang="en-IN" sz="3500" b="0" i="0" dirty="0">
              <a:solidFill>
                <a:schemeClr val="accent1">
                  <a:lumMod val="50000"/>
                </a:schemeClr>
              </a:solidFill>
              <a:effectLst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90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84813"/>
            <a:ext cx="121920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0070C0"/>
                </a:solidFill>
                <a:latin typeface="Rockwell" panose="02060603020205020403" pitchFamily="18" charset="0"/>
              </a:rPr>
              <a:t>Inadequate PTH </a:t>
            </a:r>
            <a:r>
              <a:rPr lang="en-IN" sz="35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production/</a:t>
            </a:r>
            <a:r>
              <a:rPr lang="en-IN" sz="3500" b="1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Hypoparathyroidism</a:t>
            </a:r>
            <a:endParaRPr lang="en-IN" sz="3500" b="1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0070C0"/>
                </a:solidFill>
                <a:latin typeface="Rockwell" panose="02060603020205020403" pitchFamily="18" charset="0"/>
              </a:rPr>
              <a:t>Functional </a:t>
            </a:r>
            <a:r>
              <a:rPr lang="en-IN" sz="3500" b="1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hypoparathyroidism</a:t>
            </a:r>
            <a:endParaRPr lang="en-IN" sz="3500" b="1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Magnesium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depletion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Magnesium 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excess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0070C0"/>
                </a:solidFill>
                <a:latin typeface="Rockwell" panose="02060603020205020403" pitchFamily="18" charset="0"/>
              </a:rPr>
              <a:t>PTH resistance -</a:t>
            </a:r>
            <a:r>
              <a:rPr lang="en-IN" sz="3500" dirty="0">
                <a:solidFill>
                  <a:srgbClr val="0070C0"/>
                </a:solidFill>
                <a:latin typeface="Rockwell" panose="02060603020205020403" pitchFamily="18" charset="0"/>
              </a:rPr>
              <a:t> </a:t>
            </a:r>
            <a:r>
              <a:rPr lang="en-IN" sz="35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Pseudohypoparathyroidism</a:t>
            </a:r>
            <a:endParaRPr lang="en-IN" sz="35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0070C0"/>
                </a:solidFill>
                <a:latin typeface="Rockwell" panose="02060603020205020403" pitchFamily="18" charset="0"/>
              </a:rPr>
              <a:t>Miscellaneous </a:t>
            </a:r>
            <a:r>
              <a:rPr lang="en-IN" sz="3500" b="1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etiologies</a:t>
            </a:r>
            <a:endParaRPr lang="en-IN" sz="3500" dirty="0" smtClean="0">
              <a:latin typeface="Rockwell" panose="02060603020205020403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Neonatal </a:t>
            </a:r>
            <a:r>
              <a:rPr lang="en-IN" sz="3500" dirty="0" err="1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hypocalcemia</a:t>
            </a:r>
            <a:endParaRPr lang="en-IN" sz="35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IN" sz="3500" dirty="0" err="1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Hyperphosphatemia</a:t>
            </a:r>
            <a:endParaRPr lang="en-IN" sz="3500" dirty="0" smtClean="0">
              <a:latin typeface="Rockwell" panose="02060603020205020403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Phosphate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retention in acute or chronic renal failure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Excess phosphate absorption caused by enemas, oral 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supplements</a:t>
            </a:r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34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06708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Massive phosphate release caused by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tumor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lysis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or crush injury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Rapid transfusion of large volumes of citrate-containing 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blood</a:t>
            </a:r>
            <a:endParaRPr lang="en-IN" sz="3500" dirty="0" smtClean="0">
              <a:latin typeface="Rockwell" panose="020606030202050204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Acute </a:t>
            </a:r>
            <a:r>
              <a:rPr lang="en-IN" sz="3500" dirty="0">
                <a:solidFill>
                  <a:srgbClr val="0070C0"/>
                </a:solidFill>
                <a:latin typeface="Rockwell" panose="02060603020205020403" pitchFamily="18" charset="0"/>
              </a:rPr>
              <a:t>critical illness</a:t>
            </a:r>
            <a:r>
              <a:rPr lang="en-IN" sz="3500" dirty="0">
                <a:latin typeface="Rockwell" panose="02060603020205020403" pitchFamily="18" charset="0"/>
              </a:rPr>
              <a:t/>
            </a:r>
            <a:br>
              <a:rPr lang="en-IN" sz="3500" dirty="0">
                <a:latin typeface="Rockwell" panose="02060603020205020403" pitchFamily="18" charset="0"/>
              </a:rPr>
            </a:b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“Hungry bone syndrome”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Post-thyroidectomy for Grave’s disease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Post-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parathyroidectomy</a:t>
            </a:r>
            <a:endParaRPr lang="en-IN" sz="3500" dirty="0">
              <a:latin typeface="Rockwell" panose="020606030202050204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dirty="0" err="1">
                <a:solidFill>
                  <a:srgbClr val="0070C0"/>
                </a:solidFill>
                <a:latin typeface="Rockwell" panose="02060603020205020403" pitchFamily="18" charset="0"/>
              </a:rPr>
              <a:t>Osteoblastic</a:t>
            </a:r>
            <a:r>
              <a:rPr lang="en-IN" sz="3500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IN" sz="35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metastases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Acute pancreatitis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dirty="0" err="1" smtClean="0">
                <a:solidFill>
                  <a:srgbClr val="0070C0"/>
                </a:solidFill>
                <a:latin typeface="Rockwell" panose="02060603020205020403" pitchFamily="18" charset="0"/>
              </a:rPr>
              <a:t>Rhabdomyolysis</a:t>
            </a:r>
            <a:endParaRPr lang="en-IN" sz="35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5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Mitochondrial </a:t>
            </a:r>
            <a:r>
              <a:rPr lang="en-IN" sz="3500" dirty="0">
                <a:solidFill>
                  <a:srgbClr val="0070C0"/>
                </a:solidFill>
                <a:latin typeface="Rockwell" panose="02060603020205020403" pitchFamily="18" charset="0"/>
              </a:rPr>
              <a:t>gene </a:t>
            </a:r>
            <a:r>
              <a:rPr lang="en-IN" sz="3500" dirty="0" smtClean="0">
                <a:solidFill>
                  <a:srgbClr val="0070C0"/>
                </a:solidFill>
                <a:latin typeface="Rockwell" panose="02060603020205020403" pitchFamily="18" charset="0"/>
              </a:rPr>
              <a:t>defects</a:t>
            </a:r>
            <a:endParaRPr lang="en-IN" sz="3500" dirty="0"/>
          </a:p>
        </p:txBody>
      </p:sp>
    </p:spTree>
    <p:extLst>
      <p:ext uri="{BB962C8B-B14F-4D97-AF65-F5344CB8AC3E}">
        <p14:creationId xmlns:p14="http://schemas.microsoft.com/office/powerpoint/2010/main" val="300756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4931" y="1"/>
            <a:ext cx="1085287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t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7030A0"/>
                </a:solidFill>
                <a:latin typeface="Rockwell" panose="02060603020205020403" pitchFamily="18" charset="0"/>
              </a:rPr>
              <a:t>Neuromuscular irritability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Chvostek's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sign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Trousseau's sign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Paresthesias</a:t>
            </a:r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Tetany</a:t>
            </a:r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Seizures (focal, petit mal, grand mal)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Muscle cramps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Muscle weakness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Laryngospasm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Bronchospasm</a:t>
            </a:r>
          </a:p>
        </p:txBody>
      </p:sp>
    </p:spTree>
    <p:extLst>
      <p:ext uri="{BB962C8B-B14F-4D97-AF65-F5344CB8AC3E}">
        <p14:creationId xmlns:p14="http://schemas.microsoft.com/office/powerpoint/2010/main" val="31420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7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The parathyroid hormone (PTH), secreted by the parathyroid glands, is responsible for regulating blood calcium levels; it is released whenever blood calcium levels are low</a:t>
            </a:r>
            <a:r>
              <a:rPr lang="en-IN" sz="30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.</a:t>
            </a:r>
            <a:endParaRPr lang="en-IN" sz="3000" dirty="0">
              <a:solidFill>
                <a:srgbClr val="7030A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0580" y="3072348"/>
            <a:ext cx="8461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70C0"/>
                </a:solidFill>
                <a:latin typeface="Rockwell" panose="02060603020205020403" pitchFamily="18" charset="0"/>
              </a:rPr>
              <a:t>PTH increases blood calcium levels by increasing the amount of calcium resorbed by the kidneys before it can be excreted in the urine.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PTH increases blood calcium levels by triggering the formation of </a:t>
            </a:r>
            <a:r>
              <a:rPr lang="en-IN" sz="3000" dirty="0" err="1">
                <a:solidFill>
                  <a:srgbClr val="002060"/>
                </a:solidFill>
                <a:latin typeface="Rockwell" panose="02060603020205020403" pitchFamily="18" charset="0"/>
              </a:rPr>
              <a:t>calcitriol</a:t>
            </a:r>
            <a:r>
              <a:rPr lang="en-IN" sz="3000" dirty="0">
                <a:solidFill>
                  <a:srgbClr val="002060"/>
                </a:solidFill>
                <a:latin typeface="Rockwell" panose="02060603020205020403" pitchFamily="18" charset="0"/>
              </a:rPr>
              <a:t>, which increases absorption of dietary calcium through the intestines.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4411" y="1536174"/>
            <a:ext cx="9577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PTH increases blood calcium levels by stimulating osteoclasts, which break down bone to release calcium into the blood stream.</a:t>
            </a:r>
          </a:p>
        </p:txBody>
      </p:sp>
    </p:spTree>
    <p:extLst>
      <p:ext uri="{BB962C8B-B14F-4D97-AF65-F5344CB8AC3E}">
        <p14:creationId xmlns:p14="http://schemas.microsoft.com/office/powerpoint/2010/main" val="2905420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t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7030A0"/>
                </a:solidFill>
                <a:latin typeface="Rockwell" panose="02060603020205020403" pitchFamily="18" charset="0"/>
              </a:rPr>
              <a:t>Neurological signs and symptoms</a:t>
            </a: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Extrapyramidal signs due to calcification of basal ganglia</a:t>
            </a: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Calcification of cerebral cortex or cerebellum</a:t>
            </a: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Personality disturbances</a:t>
            </a: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Irritability</a:t>
            </a: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Impaired intellectual ability</a:t>
            </a: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Nonspecific EEG changes</a:t>
            </a: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Increased intracranial pressure</a:t>
            </a: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Parkinsonism</a:t>
            </a: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Choreoathetosis</a:t>
            </a:r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lvl="0" indent="-457200" algn="just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Dystonic spasms</a:t>
            </a:r>
          </a:p>
        </p:txBody>
      </p:sp>
    </p:spTree>
    <p:extLst>
      <p:ext uri="{BB962C8B-B14F-4D97-AF65-F5344CB8AC3E}">
        <p14:creationId xmlns:p14="http://schemas.microsoft.com/office/powerpoint/2010/main" val="2927955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54714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t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7030A0"/>
                </a:solidFill>
                <a:latin typeface="Rockwell" panose="02060603020205020403" pitchFamily="18" charset="0"/>
              </a:rPr>
              <a:t>Mental status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Confusion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Disorientation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Psychosis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Fatigue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Anxiety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Poor memory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Reduced concentration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0"/>
            <a:ext cx="6096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Enamel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hypoplasia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Shortened premolar roots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Thickened lamina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dura</a:t>
            </a:r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Delayed tooth eruption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Increased dental caries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Atopic eczema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Exfoliative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dermatitis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Psoriasis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Impetigo </a:t>
            </a:r>
            <a:r>
              <a:rPr lang="en-IN" sz="3500" dirty="0" err="1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herpetiformis</a:t>
            </a:r>
            <a:endParaRPr lang="en-IN" sz="35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Alopecia</a:t>
            </a:r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8405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t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7030A0"/>
                </a:solidFill>
                <a:latin typeface="Rockwell" panose="02060603020205020403" pitchFamily="18" charset="0"/>
              </a:rPr>
              <a:t>Ectodermal changes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Dry skin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Coarse hair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Brittle 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nails</a:t>
            </a:r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45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27346"/>
            <a:ext cx="68954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t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7030A0"/>
                </a:solidFill>
                <a:latin typeface="Rockwell" panose="02060603020205020403" pitchFamily="18" charset="0"/>
              </a:rPr>
              <a:t>Smooth muscle involvement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Dysphagia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Abdominal pain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Biliary colic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Dyspnea</a:t>
            </a:r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Wheezing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178426"/>
            <a:ext cx="810967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t">
              <a:buFont typeface="Wingdings" panose="05000000000000000000" pitchFamily="2" charset="2"/>
              <a:buChar char="Ø"/>
            </a:pPr>
            <a:r>
              <a:rPr lang="en-IN" sz="3500" b="1" dirty="0">
                <a:solidFill>
                  <a:srgbClr val="7030A0"/>
                </a:solidFill>
                <a:latin typeface="Rockwell" panose="02060603020205020403" pitchFamily="18" charset="0"/>
              </a:rPr>
              <a:t>Ophthalmologic manifestations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Subcapsular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cataracts</a:t>
            </a:r>
          </a:p>
          <a:p>
            <a:pPr marL="457200" indent="-457200" fontAlgn="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Papilledema</a:t>
            </a:r>
          </a:p>
        </p:txBody>
      </p:sp>
    </p:spTree>
    <p:extLst>
      <p:ext uri="{BB962C8B-B14F-4D97-AF65-F5344CB8AC3E}">
        <p14:creationId xmlns:p14="http://schemas.microsoft.com/office/powerpoint/2010/main" val="2443436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4872" y="269823"/>
            <a:ext cx="8949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t">
              <a:buFont typeface="Wingdings" panose="05000000000000000000" pitchFamily="2" charset="2"/>
              <a:buChar char="Ø"/>
            </a:pPr>
            <a:r>
              <a:rPr lang="en-IN" sz="36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Cardiac</a:t>
            </a:r>
          </a:p>
          <a:p>
            <a:pPr marL="571500" indent="-571500" fontAlgn="t">
              <a:buFont typeface="Wingdings" panose="05000000000000000000" pitchFamily="2" charset="2"/>
              <a:buChar char="§"/>
            </a:pPr>
            <a:r>
              <a:rPr lang="en-IN" sz="36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Prolonged 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QT interval on EKG</a:t>
            </a:r>
          </a:p>
          <a:p>
            <a:pPr marL="571500" indent="-571500" fontAlgn="t">
              <a:buFont typeface="Wingdings" panose="05000000000000000000" pitchFamily="2" charset="2"/>
              <a:buChar char="§"/>
            </a:pP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Congestive heart failure</a:t>
            </a:r>
          </a:p>
          <a:p>
            <a:pPr marL="571500" indent="-571500" fontAlgn="t">
              <a:buFont typeface="Wingdings" panose="05000000000000000000" pitchFamily="2" charset="2"/>
              <a:buChar char="§"/>
            </a:pP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Cardiomyopathy</a:t>
            </a:r>
          </a:p>
        </p:txBody>
      </p:sp>
    </p:spTree>
    <p:extLst>
      <p:ext uri="{BB962C8B-B14F-4D97-AF65-F5344CB8AC3E}">
        <p14:creationId xmlns:p14="http://schemas.microsoft.com/office/powerpoint/2010/main" val="2929848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49705"/>
            <a:ext cx="1219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The hallmark of acute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hypocalcemia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is neuromuscular irritability. </a:t>
            </a:r>
            <a:endParaRPr lang="en-IN" sz="35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Patients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often complain of numbness and tingling in their fingertips, toes, and the perioral region. </a:t>
            </a:r>
            <a:endParaRPr lang="en-IN" sz="35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500" dirty="0" err="1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Paresthesias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of the extremities may occur, along with fatigue and anxiety. </a:t>
            </a:r>
            <a:endParaRPr lang="en-IN" sz="35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Muscle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cramps can be very painful and progress to carpal spasm or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tetany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. </a:t>
            </a:r>
            <a:endParaRPr lang="en-IN" sz="35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In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extreme cases of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hypocalcemia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, bronchospasm and laryngospasm with stridor may occur. </a:t>
            </a:r>
            <a:endParaRPr lang="en-IN" sz="35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7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Muscle symptoms can be so severe as to present with a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polymyositis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-like picture with elevated muscle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isoenzymes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These symptoms are corrected by calcium replacement. Clinically, neuromuscular irritability can be demonstrated by eliciting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Chvostek's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or Trousseau's signs.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Chvostek's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sign is elicited by tapping the skin over the facial nerve anterior to the external auditory meatus.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Ipsilateral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contraction of the facial muscles occurs in individuals with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hypocalcemia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. 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present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in 10% of normal individuals. </a:t>
            </a:r>
          </a:p>
        </p:txBody>
      </p:sp>
    </p:spTree>
    <p:extLst>
      <p:ext uri="{BB962C8B-B14F-4D97-AF65-F5344CB8AC3E}">
        <p14:creationId xmlns:p14="http://schemas.microsoft.com/office/powerpoint/2010/main" val="3808875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94676"/>
            <a:ext cx="121920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Trousseau's sign is elicited by inflation of a blood pressure cuff to 20 mm Hg above the patient's systolic blood pressure for 3-5 minutes.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Carpal spasm presents as flexion of the wrist and of the metacarpal phalangeal joints, extension of the </a:t>
            </a:r>
            <a:r>
              <a:rPr lang="en-IN" sz="35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interphalangeal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joints, and abduction of the thumb. </a:t>
            </a:r>
            <a:endParaRPr lang="en-IN" sz="35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It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can be very painful.</a:t>
            </a:r>
          </a:p>
        </p:txBody>
      </p:sp>
    </p:spTree>
    <p:extLst>
      <p:ext uri="{BB962C8B-B14F-4D97-AF65-F5344CB8AC3E}">
        <p14:creationId xmlns:p14="http://schemas.microsoft.com/office/powerpoint/2010/main" val="3596195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Acute </a:t>
            </a:r>
            <a:r>
              <a:rPr lang="en-IN" sz="36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hypocalcemia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may have cardiac </a:t>
            </a:r>
            <a:r>
              <a:rPr lang="en-IN" sz="36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manifestations.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N" sz="36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Prolongation 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of the QT-interval due to lengthening of the ST-segment on electrocardiogram is fairly common in </a:t>
            </a:r>
            <a:r>
              <a:rPr lang="en-IN" sz="3600" dirty="0" err="1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hypocalcemic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patients. </a:t>
            </a:r>
            <a:endParaRPr lang="en-IN" sz="36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N" sz="36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T-waves 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are abnormal in approximately 50% of patients</a:t>
            </a:r>
          </a:p>
        </p:txBody>
      </p:sp>
    </p:spTree>
    <p:extLst>
      <p:ext uri="{BB962C8B-B14F-4D97-AF65-F5344CB8AC3E}">
        <p14:creationId xmlns:p14="http://schemas.microsoft.com/office/powerpoint/2010/main" val="2831476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08207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500" b="1" dirty="0">
                <a:latin typeface="Rockwell" panose="02060603020205020403" pitchFamily="18" charset="0"/>
              </a:rPr>
              <a:t>Diagnostics</a:t>
            </a:r>
          </a:p>
          <a:p>
            <a:pPr algn="just">
              <a:buFont typeface="+mj-lt"/>
              <a:buAutoNum type="arabicPeriod"/>
            </a:pPr>
            <a:r>
              <a:rPr lang="en-IN" sz="35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Evaluate </a:t>
            </a:r>
            <a:r>
              <a:rPr lang="en-IN" sz="3500" b="1" dirty="0">
                <a:solidFill>
                  <a:srgbClr val="0070C0"/>
                </a:solidFill>
                <a:latin typeface="Rockwell" panose="02060603020205020403" pitchFamily="18" charset="0"/>
              </a:rPr>
              <a:t>calcium imbalance</a:t>
            </a:r>
            <a:r>
              <a:rPr lang="en-IN" sz="3500" dirty="0">
                <a:solidFill>
                  <a:srgbClr val="000000"/>
                </a:solidFill>
                <a:latin typeface="Rockwell" panose="02060603020205020403" pitchFamily="18" charset="0"/>
              </a:rPr>
              <a:t> 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Initial test: serum calcium concentration</a:t>
            </a:r>
            <a:r>
              <a:rPr lang="en-IN" sz="3500" b="1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08160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2.Confirm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true hypocalcaemia: </a:t>
            </a:r>
            <a:r>
              <a:rPr lang="en-IN" sz="3500" dirty="0">
                <a:solidFill>
                  <a:srgbClr val="84CCC6">
                    <a:lumMod val="50000"/>
                  </a:srgbClr>
                </a:solidFill>
                <a:latin typeface="Rockwell" panose="02060603020205020403" pitchFamily="18" charset="0"/>
              </a:rPr>
              <a:t>Measure ionized calcium or use serum albumin to calculate corrected calcium.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rgbClr val="84CCC6">
                    <a:lumMod val="50000"/>
                  </a:srgbClr>
                </a:solidFill>
                <a:latin typeface="Rockwell" panose="02060603020205020403" pitchFamily="18" charset="0"/>
              </a:rPr>
              <a:t>Particularly important in patients with hypoalbuminemia to rule out factitious </a:t>
            </a:r>
            <a:r>
              <a:rPr lang="en-IN" sz="3500" dirty="0" err="1">
                <a:solidFill>
                  <a:srgbClr val="84CCC6">
                    <a:lumMod val="50000"/>
                  </a:srgbClr>
                </a:solidFill>
                <a:latin typeface="Rockwell" panose="02060603020205020403" pitchFamily="18" charset="0"/>
              </a:rPr>
              <a:t>hypocalcemia</a:t>
            </a:r>
            <a:r>
              <a:rPr lang="en-IN" sz="3500" dirty="0">
                <a:solidFill>
                  <a:srgbClr val="84CCC6">
                    <a:lumMod val="50000"/>
                  </a:srgbClr>
                </a:solidFill>
                <a:latin typeface="Rockwell" panose="02060603020205020403" pitchFamily="18" charset="0"/>
              </a:rPr>
              <a:t>: an asymptomatic decrease in total calcium with a normal ionized Ca</a:t>
            </a:r>
            <a:r>
              <a:rPr lang="en-IN" sz="3500" baseline="30000" dirty="0">
                <a:solidFill>
                  <a:srgbClr val="84CCC6">
                    <a:lumMod val="50000"/>
                  </a:srgbClr>
                </a:solidFill>
                <a:latin typeface="Rockwell" panose="02060603020205020403" pitchFamily="18" charset="0"/>
              </a:rPr>
              <a:t>2+</a:t>
            </a:r>
            <a:r>
              <a:rPr lang="en-IN" sz="3500" dirty="0">
                <a:solidFill>
                  <a:srgbClr val="84CCC6">
                    <a:lumMod val="50000"/>
                  </a:srgbClr>
                </a:solidFill>
                <a:latin typeface="Rockwell" panose="02060603020205020403" pitchFamily="18" charset="0"/>
              </a:rPr>
              <a:t> level that typically occurs due to low serum protein levels.</a:t>
            </a:r>
          </a:p>
        </p:txBody>
      </p:sp>
    </p:spTree>
    <p:extLst>
      <p:ext uri="{BB962C8B-B14F-4D97-AF65-F5344CB8AC3E}">
        <p14:creationId xmlns:p14="http://schemas.microsoft.com/office/powerpoint/2010/main" val="1732349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59568"/>
            <a:ext cx="12192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 startAt="2"/>
            </a:pPr>
            <a:r>
              <a:rPr lang="en-IN" sz="3500" b="1" dirty="0">
                <a:solidFill>
                  <a:srgbClr val="0070C0"/>
                </a:solidFill>
                <a:latin typeface="Rockwell" panose="02060603020205020403" pitchFamily="18" charset="0"/>
              </a:rPr>
              <a:t>Differentiate between low PTH and high PTH</a:t>
            </a:r>
            <a:r>
              <a:rPr lang="en-IN" sz="3500" dirty="0">
                <a:solidFill>
                  <a:srgbClr val="0070C0"/>
                </a:solidFill>
                <a:latin typeface="Rockwell" panose="02060603020205020403" pitchFamily="18" charset="0"/>
              </a:rPr>
              <a:t>: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to determine the underlying cause of 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hypocalcaemia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 </a:t>
            </a:r>
            <a:endParaRPr lang="en-IN" sz="3500" dirty="0" smtClean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PTH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: the most important test for patients with disorders 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  	of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calcium 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balance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Further </a:t>
            </a: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laboratory tests to confirm the diagnosis (e.g., creatinine in suspected CKD</a:t>
            </a:r>
            <a:r>
              <a:rPr lang="en-IN" sz="35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)</a:t>
            </a:r>
          </a:p>
          <a:p>
            <a:pPr algn="just"/>
            <a:endParaRPr lang="en-IN" sz="35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algn="just">
              <a:buFont typeface="+mj-lt"/>
              <a:buAutoNum type="arabicPeriod" startAt="3"/>
            </a:pPr>
            <a:r>
              <a:rPr lang="en-IN" sz="3500" b="1" dirty="0">
                <a:solidFill>
                  <a:srgbClr val="0070C0"/>
                </a:solidFill>
                <a:latin typeface="Rockwell" panose="02060603020205020403" pitchFamily="18" charset="0"/>
              </a:rPr>
              <a:t>Further tests</a:t>
            </a:r>
            <a:endParaRPr lang="en-IN" sz="3500" dirty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IN" sz="3500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ECG: prolonged QT interval</a:t>
            </a:r>
          </a:p>
        </p:txBody>
      </p:sp>
    </p:spTree>
    <p:extLst>
      <p:ext uri="{BB962C8B-B14F-4D97-AF65-F5344CB8AC3E}">
        <p14:creationId xmlns:p14="http://schemas.microsoft.com/office/powerpoint/2010/main" val="403687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Calcitonin, a hormone produced by the thyroid, acts in opposition to PTH by inhibiting osteoclasts, stimulating osteoblasts, and increasing excretion of calcium into the urine by the kidneys.</a:t>
            </a:r>
          </a:p>
        </p:txBody>
      </p:sp>
      <p:sp>
        <p:nvSpPr>
          <p:cNvPr id="3" name="object 8"/>
          <p:cNvSpPr/>
          <p:nvPr/>
        </p:nvSpPr>
        <p:spPr>
          <a:xfrm>
            <a:off x="3886200" y="1523999"/>
            <a:ext cx="8305800" cy="5334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628863" y="1523999"/>
            <a:ext cx="2820473" cy="269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Distribution</a:t>
            </a:r>
            <a:endParaRPr lang="en-IN" sz="28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0038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0C8F30-9C91-4D39-A29C-BCE4134E41E9}"/>
              </a:ext>
            </a:extLst>
          </p:cNvPr>
          <p:cNvSpPr txBox="1"/>
          <p:nvPr/>
        </p:nvSpPr>
        <p:spPr>
          <a:xfrm>
            <a:off x="3495675" y="5340518"/>
            <a:ext cx="52006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accent6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8CF959-4651-4C64-A08C-8F2BDE46A824}"/>
              </a:ext>
            </a:extLst>
          </p:cNvPr>
          <p:cNvSpPr txBox="1"/>
          <p:nvPr/>
        </p:nvSpPr>
        <p:spPr>
          <a:xfrm>
            <a:off x="3495707" y="6166353"/>
            <a:ext cx="520058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6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51D501A-14B6-40BB-A6F2-4BE7D9B666E7}"/>
              </a:ext>
            </a:extLst>
          </p:cNvPr>
          <p:cNvGrpSpPr/>
          <p:nvPr/>
        </p:nvGrpSpPr>
        <p:grpSpPr>
          <a:xfrm rot="16200000">
            <a:off x="6030057" y="4671756"/>
            <a:ext cx="131885" cy="1070823"/>
            <a:chOff x="5829300" y="4599143"/>
            <a:chExt cx="131885" cy="15474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F2C9012-3662-4FCB-8184-9DD00BBCBF8E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1F510E5-EAF3-4240-852C-1739CFEB0E50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CD0CB2C-4CC7-4083-94B8-49ED193E3C71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4E8C38A-6179-4D5F-960E-C1287D69AB8F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115910" y="0"/>
            <a:ext cx="4121239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500" b="1" spc="-25" dirty="0" smtClean="0">
                <a:solidFill>
                  <a:srgbClr val="C00000"/>
                </a:solidFill>
                <a:latin typeface="Rockwell" panose="02060603020205020403" pitchFamily="18" charset="0"/>
                <a:cs typeface="Carlito"/>
              </a:rPr>
              <a:t>Different </a:t>
            </a:r>
            <a:r>
              <a:rPr lang="en-IN" sz="4500" b="1" spc="-15" dirty="0" smtClean="0">
                <a:solidFill>
                  <a:srgbClr val="C00000"/>
                </a:solidFill>
                <a:latin typeface="Rockwell" panose="02060603020205020403" pitchFamily="18" charset="0"/>
                <a:cs typeface="Carlito"/>
              </a:rPr>
              <a:t>forms </a:t>
            </a:r>
            <a:r>
              <a:rPr lang="en-IN" sz="4500" b="1" dirty="0" smtClean="0">
                <a:solidFill>
                  <a:srgbClr val="C00000"/>
                </a:solidFill>
                <a:latin typeface="Rockwell" panose="02060603020205020403" pitchFamily="18" charset="0"/>
                <a:cs typeface="Carlito"/>
              </a:rPr>
              <a:t>of</a:t>
            </a:r>
            <a:r>
              <a:rPr lang="en-IN" sz="4500" b="1" spc="-5" dirty="0" smtClean="0">
                <a:solidFill>
                  <a:srgbClr val="C00000"/>
                </a:solidFill>
                <a:latin typeface="Rockwell" panose="02060603020205020403" pitchFamily="18" charset="0"/>
                <a:cs typeface="Carlito"/>
              </a:rPr>
              <a:t> Calcium</a:t>
            </a:r>
            <a:endParaRPr lang="en-IN" sz="4500" b="1" dirty="0">
              <a:solidFill>
                <a:srgbClr val="C00000"/>
              </a:solidFill>
              <a:latin typeface="Rockwell" panose="02060603020205020403" pitchFamily="18" charset="0"/>
              <a:cs typeface="Carlito"/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2938738" y="236636"/>
            <a:ext cx="9253262" cy="6621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65" indent="-342900">
              <a:lnSpc>
                <a:spcPts val="2735"/>
              </a:lnSpc>
              <a:spcBef>
                <a:spcPts val="100"/>
              </a:spcBef>
              <a:buSzPct val="95833"/>
              <a:buFont typeface="Wingdings" panose="05000000000000000000" pitchFamily="2" charset="2"/>
              <a:buChar char="Ø"/>
              <a:tabLst>
                <a:tab pos="349250" algn="l"/>
              </a:tabLst>
            </a:pPr>
            <a:r>
              <a:rPr sz="3200" b="1" spc="114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Most</a:t>
            </a:r>
            <a:r>
              <a:rPr sz="3200" b="1" spc="-14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4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of</a:t>
            </a:r>
            <a:r>
              <a:rPr sz="3200" b="1" spc="1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8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the</a:t>
            </a:r>
            <a:r>
              <a:rPr sz="3200" b="1" spc="-14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3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calcium</a:t>
            </a:r>
            <a:r>
              <a:rPr sz="3200" b="1" spc="-7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6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in</a:t>
            </a:r>
            <a:r>
              <a:rPr sz="3200" b="1" spc="-8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8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the</a:t>
            </a:r>
            <a:r>
              <a:rPr sz="3200" b="1" spc="-8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3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body</a:t>
            </a:r>
            <a:r>
              <a:rPr sz="3200" b="1" spc="-15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4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exists</a:t>
            </a:r>
            <a:r>
              <a:rPr sz="3200" b="1" spc="-12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2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as</a:t>
            </a:r>
            <a:r>
              <a:rPr sz="3200" b="1" spc="-10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8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the</a:t>
            </a:r>
            <a:r>
              <a:rPr sz="3200" b="1" spc="-8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35" dirty="0" smtClean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mineral</a:t>
            </a:r>
            <a:r>
              <a:rPr lang="en-IN" sz="320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90" dirty="0" smtClean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hydroxyapatite</a:t>
            </a:r>
            <a:r>
              <a:rPr sz="3200" b="1" spc="9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,</a:t>
            </a:r>
            <a:r>
              <a:rPr sz="3200" b="1" spc="-30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5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Ca</a:t>
            </a:r>
            <a:r>
              <a:rPr sz="3200" b="1" spc="82" baseline="-20833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10</a:t>
            </a:r>
            <a:r>
              <a:rPr sz="3200" b="1" spc="5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(PO</a:t>
            </a:r>
            <a:r>
              <a:rPr sz="3200" b="1" spc="82" baseline="-20833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4</a:t>
            </a:r>
            <a:r>
              <a:rPr sz="3200" b="1" spc="5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)</a:t>
            </a:r>
            <a:r>
              <a:rPr sz="3200" b="1" spc="82" baseline="-20833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6</a:t>
            </a:r>
            <a:r>
              <a:rPr sz="3200" b="1" spc="5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(OH)</a:t>
            </a:r>
            <a:r>
              <a:rPr sz="3200" b="1" spc="82" baseline="-20833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2</a:t>
            </a:r>
            <a:r>
              <a:rPr sz="3200" b="1" spc="55" dirty="0">
                <a:solidFill>
                  <a:srgbClr val="7030A0"/>
                </a:solidFill>
                <a:latin typeface="Rockwell" panose="02060603020205020403" pitchFamily="18" charset="0"/>
                <a:cs typeface="Times New Roman"/>
              </a:rPr>
              <a:t>.</a:t>
            </a:r>
            <a:endParaRPr sz="3200" dirty="0">
              <a:solidFill>
                <a:srgbClr val="7030A0"/>
              </a:solidFill>
              <a:latin typeface="Rockwell" panose="02060603020205020403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 dirty="0">
              <a:latin typeface="Rockwell" panose="02060603020205020403" pitchFamily="18" charset="0"/>
              <a:cs typeface="Times New Roman"/>
            </a:endParaRPr>
          </a:p>
          <a:p>
            <a:pPr marL="418465" indent="-3429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424180" algn="l"/>
              </a:tabLst>
            </a:pPr>
            <a:r>
              <a:rPr sz="3200" b="1" spc="10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Calcium</a:t>
            </a:r>
            <a:r>
              <a:rPr sz="3200" b="1" spc="-7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6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in</a:t>
            </a:r>
            <a:r>
              <a:rPr sz="3200" b="1" spc="-8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8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the</a:t>
            </a:r>
            <a:r>
              <a:rPr sz="3200" b="1" spc="-13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9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plasma:</a:t>
            </a:r>
            <a:endParaRPr sz="3200" dirty="0">
              <a:solidFill>
                <a:srgbClr val="0070C0"/>
              </a:solidFill>
              <a:latin typeface="Rockwell" panose="02060603020205020403" pitchFamily="18" charset="0"/>
              <a:cs typeface="Times New Roman"/>
            </a:endParaRPr>
          </a:p>
          <a:p>
            <a:pPr marL="1447800" indent="-457200">
              <a:lnSpc>
                <a:spcPct val="100000"/>
              </a:lnSpc>
              <a:spcBef>
                <a:spcPts val="685"/>
              </a:spcBef>
              <a:buFont typeface="Wingdings" panose="05000000000000000000" pitchFamily="2" charset="2"/>
              <a:buChar char="§"/>
            </a:pPr>
            <a:r>
              <a:rPr sz="3200" b="1" spc="-14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45%</a:t>
            </a:r>
            <a:r>
              <a:rPr sz="3200" b="1" spc="-3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3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in</a:t>
            </a:r>
            <a:r>
              <a:rPr sz="3200" b="1" spc="-7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4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ionized</a:t>
            </a:r>
            <a:r>
              <a:rPr sz="3200" b="1" spc="-5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0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form</a:t>
            </a:r>
            <a:r>
              <a:rPr sz="3200" b="1" spc="-6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4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(</a:t>
            </a:r>
            <a:r>
              <a:rPr sz="3200" b="1" spc="140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the</a:t>
            </a:r>
            <a:r>
              <a:rPr lang="en-IN" sz="3200" b="1" spc="-11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00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physiologically</a:t>
            </a:r>
            <a:r>
              <a:rPr sz="3200" b="1" spc="-90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8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active</a:t>
            </a:r>
            <a:r>
              <a:rPr sz="3200" b="1" spc="-9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0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form</a:t>
            </a:r>
            <a:r>
              <a:rPr sz="3200" b="1" spc="100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)</a:t>
            </a:r>
            <a:endParaRPr sz="3200" dirty="0">
              <a:solidFill>
                <a:srgbClr val="0070C0"/>
              </a:solidFill>
              <a:latin typeface="Rockwell" panose="02060603020205020403" pitchFamily="18" charset="0"/>
              <a:cs typeface="Times New Roman"/>
            </a:endParaRPr>
          </a:p>
          <a:p>
            <a:pPr marL="14478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3200" b="1" spc="-14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45%</a:t>
            </a:r>
            <a:r>
              <a:rPr sz="3200" b="1" spc="-3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5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bound</a:t>
            </a:r>
            <a:r>
              <a:rPr sz="3200" b="1" spc="-8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3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to</a:t>
            </a:r>
            <a:r>
              <a:rPr sz="3200" b="1" spc="-10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14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proteins</a:t>
            </a:r>
            <a:r>
              <a:rPr sz="3200" b="1" spc="-7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14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(predominantly</a:t>
            </a:r>
            <a:r>
              <a:rPr sz="3200" b="1" spc="-12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2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albumin</a:t>
            </a:r>
            <a:r>
              <a:rPr sz="3200" b="1" spc="120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)</a:t>
            </a:r>
            <a:endParaRPr sz="3200" dirty="0">
              <a:solidFill>
                <a:srgbClr val="0070C0"/>
              </a:solidFill>
              <a:latin typeface="Rockwell" panose="02060603020205020403" pitchFamily="18" charset="0"/>
              <a:cs typeface="Times New Roman"/>
            </a:endParaRPr>
          </a:p>
          <a:p>
            <a:pPr marL="14478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sz="3200" b="1" spc="-16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10%</a:t>
            </a:r>
            <a:r>
              <a:rPr sz="3200" b="1" spc="-10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3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complexed</a:t>
            </a:r>
            <a:r>
              <a:rPr sz="3200" b="1" spc="-8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1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with</a:t>
            </a:r>
            <a:r>
              <a:rPr sz="3200" b="1" spc="-11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4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anions</a:t>
            </a:r>
            <a:r>
              <a:rPr sz="3200" b="1" spc="-7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8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(citrate,</a:t>
            </a:r>
            <a:r>
              <a:rPr sz="3200" b="1" spc="-5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0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sulfate,</a:t>
            </a:r>
            <a:r>
              <a:rPr sz="3200" b="1" spc="-5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2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phosphate)</a:t>
            </a:r>
            <a:endParaRPr sz="3200" dirty="0">
              <a:solidFill>
                <a:srgbClr val="0070C0"/>
              </a:solidFill>
              <a:latin typeface="Rockwell" panose="02060603020205020403" pitchFamily="18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 dirty="0">
              <a:latin typeface="Rockwell" panose="02060603020205020403" pitchFamily="18" charset="0"/>
              <a:cs typeface="Times New Roman"/>
            </a:endParaRPr>
          </a:p>
          <a:p>
            <a:pPr marL="391160" indent="-315595">
              <a:lnSpc>
                <a:spcPts val="2735"/>
              </a:lnSpc>
              <a:buFont typeface="Wingdings"/>
              <a:buChar char=""/>
              <a:tabLst>
                <a:tab pos="391795" algn="l"/>
              </a:tabLst>
            </a:pPr>
            <a:r>
              <a:rPr sz="3200" b="1" spc="135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Both</a:t>
            </a:r>
            <a:r>
              <a:rPr sz="3200" b="1" spc="-100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35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total</a:t>
            </a:r>
            <a:r>
              <a:rPr sz="3200" b="1" spc="-85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30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calcium</a:t>
            </a:r>
            <a:r>
              <a:rPr sz="3200" b="1" spc="-114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45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and</a:t>
            </a:r>
            <a:r>
              <a:rPr sz="3200" b="1" spc="-25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70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ionized</a:t>
            </a:r>
            <a:r>
              <a:rPr sz="3200" b="1" spc="-70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30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calcium</a:t>
            </a:r>
            <a:r>
              <a:rPr sz="3200" b="1" spc="-70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65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measurements</a:t>
            </a:r>
            <a:r>
              <a:rPr sz="3200" b="1" spc="-125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80" dirty="0" smtClean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are</a:t>
            </a:r>
            <a:r>
              <a:rPr lang="en-IN" sz="3200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00" dirty="0" smtClean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available</a:t>
            </a:r>
            <a:r>
              <a:rPr sz="3200" b="1" spc="-95" dirty="0" smtClean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60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in</a:t>
            </a:r>
            <a:r>
              <a:rPr sz="3200" b="1" spc="-55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25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many</a:t>
            </a:r>
            <a:r>
              <a:rPr sz="3200" b="1" spc="-80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14" dirty="0">
                <a:solidFill>
                  <a:srgbClr val="00B050"/>
                </a:solidFill>
                <a:latin typeface="Rockwell" panose="02060603020205020403" pitchFamily="18" charset="0"/>
                <a:cs typeface="Times New Roman"/>
              </a:rPr>
              <a:t>laboratories</a:t>
            </a:r>
            <a:endParaRPr sz="3200" dirty="0">
              <a:solidFill>
                <a:srgbClr val="00B050"/>
              </a:solidFill>
              <a:latin typeface="Rockwell" panose="020606030202050204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11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0" y="103031"/>
            <a:ext cx="7134896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500" b="1" dirty="0" smtClean="0">
                <a:solidFill>
                  <a:srgbClr val="6F2F9F"/>
                </a:solidFill>
                <a:latin typeface="Rockwell" panose="02060603020205020403" pitchFamily="18" charset="0"/>
                <a:cs typeface="Carlito"/>
              </a:rPr>
              <a:t>Body</a:t>
            </a:r>
            <a:r>
              <a:rPr lang="en-IN" sz="4500" b="1" spc="-75" dirty="0" smtClean="0">
                <a:solidFill>
                  <a:srgbClr val="6F2F9F"/>
                </a:solidFill>
                <a:latin typeface="Rockwell" panose="02060603020205020403" pitchFamily="18" charset="0"/>
                <a:cs typeface="Carlito"/>
              </a:rPr>
              <a:t> </a:t>
            </a:r>
            <a:r>
              <a:rPr lang="en-IN" sz="4500" b="1" spc="-15" dirty="0" smtClean="0">
                <a:solidFill>
                  <a:srgbClr val="6F2F9F"/>
                </a:solidFill>
                <a:latin typeface="Rockwell" panose="02060603020205020403" pitchFamily="18" charset="0"/>
                <a:cs typeface="Carlito"/>
              </a:rPr>
              <a:t>requirements</a:t>
            </a:r>
            <a:endParaRPr lang="en-IN" sz="4500" b="1" dirty="0">
              <a:latin typeface="Rockwell" panose="02060603020205020403" pitchFamily="18" charset="0"/>
              <a:cs typeface="Carlito"/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3794293" y="1034823"/>
            <a:ext cx="2915599" cy="32198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3200" b="1" spc="-3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Age </a:t>
            </a:r>
            <a:r>
              <a:rPr sz="3200" b="1" spc="10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(in</a:t>
            </a:r>
            <a:r>
              <a:rPr sz="3200" b="1" spc="-22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55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years)  </a:t>
            </a:r>
            <a:r>
              <a:rPr sz="3200" spc="-484" dirty="0">
                <a:latin typeface="Rockwell" panose="02060603020205020403" pitchFamily="18" charset="0"/>
                <a:cs typeface="Times New Roman"/>
              </a:rPr>
              <a:t>1 </a:t>
            </a:r>
            <a:r>
              <a:rPr sz="3200" spc="-145" dirty="0">
                <a:latin typeface="Rockwell" panose="02060603020205020403" pitchFamily="18" charset="0"/>
                <a:cs typeface="Arial"/>
              </a:rPr>
              <a:t>–</a:t>
            </a:r>
            <a:r>
              <a:rPr sz="3200" spc="-110" dirty="0">
                <a:latin typeface="Rockwell" panose="02060603020205020403" pitchFamily="18" charset="0"/>
                <a:cs typeface="Arial"/>
              </a:rPr>
              <a:t> </a:t>
            </a:r>
            <a:r>
              <a:rPr sz="3200" spc="-114" dirty="0">
                <a:latin typeface="Rockwell" panose="02060603020205020403" pitchFamily="18" charset="0"/>
                <a:cs typeface="Times New Roman"/>
              </a:rPr>
              <a:t>3</a:t>
            </a:r>
            <a:endParaRPr sz="3200" dirty="0">
              <a:latin typeface="Rockwell" panose="02060603020205020403" pitchFamily="18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3200" spc="80" dirty="0">
                <a:latin typeface="Rockwell" panose="02060603020205020403" pitchFamily="18" charset="0"/>
                <a:cs typeface="Times New Roman"/>
              </a:rPr>
              <a:t>4 </a:t>
            </a:r>
            <a:r>
              <a:rPr sz="3200" spc="70" dirty="0">
                <a:latin typeface="Rockwell" panose="02060603020205020403" pitchFamily="18" charset="0"/>
                <a:cs typeface="Times New Roman"/>
              </a:rPr>
              <a:t>-</a:t>
            </a:r>
            <a:r>
              <a:rPr sz="3200" spc="-100" dirty="0">
                <a:latin typeface="Rockwell" panose="02060603020205020403" pitchFamily="18" charset="0"/>
                <a:cs typeface="Times New Roman"/>
              </a:rPr>
              <a:t> </a:t>
            </a:r>
            <a:r>
              <a:rPr sz="3200" spc="95" dirty="0">
                <a:latin typeface="Rockwell" panose="02060603020205020403" pitchFamily="18" charset="0"/>
                <a:cs typeface="Times New Roman"/>
              </a:rPr>
              <a:t>8</a:t>
            </a:r>
            <a:endParaRPr sz="3200" dirty="0">
              <a:latin typeface="Rockwell" panose="02060603020205020403" pitchFamily="18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200" spc="120" dirty="0">
                <a:latin typeface="Rockwell" panose="02060603020205020403" pitchFamily="18" charset="0"/>
                <a:cs typeface="Times New Roman"/>
              </a:rPr>
              <a:t>9 </a:t>
            </a:r>
            <a:r>
              <a:rPr sz="3200" spc="70" dirty="0">
                <a:latin typeface="Rockwell" panose="02060603020205020403" pitchFamily="18" charset="0"/>
                <a:cs typeface="Times New Roman"/>
              </a:rPr>
              <a:t>-</a:t>
            </a:r>
            <a:r>
              <a:rPr sz="3200" spc="-135" dirty="0">
                <a:latin typeface="Rockwell" panose="02060603020205020403" pitchFamily="18" charset="0"/>
                <a:cs typeface="Times New Roman"/>
              </a:rPr>
              <a:t> </a:t>
            </a:r>
            <a:r>
              <a:rPr sz="3200" spc="-195" dirty="0">
                <a:latin typeface="Rockwell" panose="02060603020205020403" pitchFamily="18" charset="0"/>
                <a:cs typeface="Times New Roman"/>
              </a:rPr>
              <a:t>18</a:t>
            </a:r>
            <a:endParaRPr sz="3200" dirty="0">
              <a:latin typeface="Rockwell" panose="02060603020205020403" pitchFamily="18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3200" spc="-190" dirty="0">
                <a:latin typeface="Rockwell" panose="02060603020205020403" pitchFamily="18" charset="0"/>
                <a:cs typeface="Times New Roman"/>
              </a:rPr>
              <a:t>19 </a:t>
            </a:r>
            <a:r>
              <a:rPr sz="3200" spc="70" dirty="0">
                <a:latin typeface="Rockwell" panose="02060603020205020403" pitchFamily="18" charset="0"/>
                <a:cs typeface="Times New Roman"/>
              </a:rPr>
              <a:t>-</a:t>
            </a:r>
            <a:r>
              <a:rPr sz="3200" spc="-285" dirty="0">
                <a:latin typeface="Rockwell" panose="02060603020205020403" pitchFamily="18" charset="0"/>
                <a:cs typeface="Times New Roman"/>
              </a:rPr>
              <a:t> </a:t>
            </a:r>
            <a:r>
              <a:rPr sz="3200" spc="20" dirty="0">
                <a:latin typeface="Rockwell" panose="02060603020205020403" pitchFamily="18" charset="0"/>
                <a:cs typeface="Times New Roman"/>
              </a:rPr>
              <a:t>50</a:t>
            </a:r>
            <a:endParaRPr sz="3200" dirty="0">
              <a:latin typeface="Rockwell" panose="02060603020205020403" pitchFamily="18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200" spc="-185" dirty="0">
                <a:latin typeface="Rockwell" panose="02060603020205020403" pitchFamily="18" charset="0"/>
                <a:cs typeface="Times New Roman"/>
              </a:rPr>
              <a:t>51+</a:t>
            </a:r>
            <a:endParaRPr sz="3200" dirty="0">
              <a:latin typeface="Rockwell" panose="02060603020205020403" pitchFamily="18" charset="0"/>
              <a:cs typeface="Times New Roman"/>
            </a:endParaRPr>
          </a:p>
        </p:txBody>
      </p:sp>
      <p:sp>
        <p:nvSpPr>
          <p:cNvPr id="4" name="object 9"/>
          <p:cNvSpPr txBox="1"/>
          <p:nvPr/>
        </p:nvSpPr>
        <p:spPr>
          <a:xfrm>
            <a:off x="7247214" y="1034823"/>
            <a:ext cx="4691501" cy="326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6270" marR="5080" indent="-624205" algn="just">
              <a:lnSpc>
                <a:spcPct val="110000"/>
              </a:lnSpc>
              <a:spcBef>
                <a:spcPts val="100"/>
              </a:spcBef>
            </a:pPr>
            <a:r>
              <a:rPr sz="3200" b="1" spc="7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Calcium</a:t>
            </a:r>
            <a:r>
              <a:rPr sz="3200" b="1" spc="-114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</a:t>
            </a:r>
            <a:r>
              <a:rPr sz="3200" b="1" spc="110" dirty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Requirement  </a:t>
            </a:r>
            <a:r>
              <a:rPr lang="en-IN" sz="3200" b="1" spc="110" dirty="0" smtClean="0">
                <a:solidFill>
                  <a:srgbClr val="0070C0"/>
                </a:solidFill>
                <a:latin typeface="Rockwell" panose="02060603020205020403" pitchFamily="18" charset="0"/>
                <a:cs typeface="Times New Roman"/>
              </a:rPr>
              <a:t>     </a:t>
            </a:r>
            <a:r>
              <a:rPr sz="3200" spc="75" dirty="0" smtClean="0">
                <a:latin typeface="Rockwell" panose="02060603020205020403" pitchFamily="18" charset="0"/>
                <a:cs typeface="Times New Roman"/>
              </a:rPr>
              <a:t>500mg</a:t>
            </a:r>
            <a:endParaRPr sz="3200" dirty="0" smtClean="0">
              <a:latin typeface="Rockwell" panose="02060603020205020403" pitchFamily="18" charset="0"/>
              <a:cs typeface="Times New Roman"/>
            </a:endParaRPr>
          </a:p>
          <a:p>
            <a:pPr marL="706755" marR="1325880" indent="63500" algn="just">
              <a:lnSpc>
                <a:spcPct val="110000"/>
              </a:lnSpc>
            </a:pPr>
            <a:r>
              <a:rPr sz="3200" spc="105" dirty="0" smtClean="0">
                <a:latin typeface="Rockwell" panose="02060603020205020403" pitchFamily="18" charset="0"/>
                <a:cs typeface="Times New Roman"/>
              </a:rPr>
              <a:t>800mg  </a:t>
            </a:r>
            <a:r>
              <a:rPr sz="3200" spc="-30" dirty="0" smtClean="0">
                <a:latin typeface="Rockwell" panose="02060603020205020403" pitchFamily="18" charset="0"/>
                <a:cs typeface="Times New Roman"/>
              </a:rPr>
              <a:t>1300mg  </a:t>
            </a:r>
            <a:r>
              <a:rPr sz="3200" spc="10" dirty="0" smtClean="0">
                <a:latin typeface="Rockwell" panose="02060603020205020403" pitchFamily="18" charset="0"/>
                <a:cs typeface="Times New Roman"/>
              </a:rPr>
              <a:t>1000mg  </a:t>
            </a:r>
            <a:r>
              <a:rPr sz="3200" spc="-25" dirty="0" smtClean="0">
                <a:latin typeface="Rockwell" panose="02060603020205020403" pitchFamily="18" charset="0"/>
                <a:cs typeface="Times New Roman"/>
              </a:rPr>
              <a:t>1500mg</a:t>
            </a:r>
            <a:endParaRPr sz="3200" dirty="0">
              <a:latin typeface="Rockwell" panose="02060603020205020403" pitchFamily="18" charset="0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4716" y="4659378"/>
            <a:ext cx="939728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ts val="2830"/>
              </a:lnSpc>
              <a:spcBef>
                <a:spcPts val="440"/>
              </a:spcBef>
              <a:buClr>
                <a:srgbClr val="0AD0D9"/>
              </a:buClr>
              <a:buSzPct val="90384"/>
              <a:tabLst>
                <a:tab pos="293370" algn="l"/>
              </a:tabLst>
            </a:pPr>
            <a:r>
              <a:rPr lang="en-IN" sz="3200" b="1" spc="95" dirty="0" smtClean="0">
                <a:solidFill>
                  <a:srgbClr val="00B050"/>
                </a:solidFill>
                <a:latin typeface="Times New Roman"/>
                <a:cs typeface="Times New Roman"/>
              </a:rPr>
              <a:t>Pregnant</a:t>
            </a:r>
            <a:r>
              <a:rPr lang="en-IN" sz="3200" b="1" spc="-19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160" dirty="0">
                <a:solidFill>
                  <a:srgbClr val="00B050"/>
                </a:solidFill>
                <a:latin typeface="Times New Roman"/>
                <a:cs typeface="Times New Roman"/>
              </a:rPr>
              <a:t>and</a:t>
            </a:r>
            <a:r>
              <a:rPr lang="en-IN" sz="3200" b="1" spc="-5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130" dirty="0">
                <a:solidFill>
                  <a:srgbClr val="00B050"/>
                </a:solidFill>
                <a:latin typeface="Times New Roman"/>
                <a:cs typeface="Times New Roman"/>
              </a:rPr>
              <a:t>lactating</a:t>
            </a:r>
            <a:r>
              <a:rPr lang="en-IN" sz="3200" b="1" spc="-14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210" dirty="0">
                <a:solidFill>
                  <a:srgbClr val="00B050"/>
                </a:solidFill>
                <a:latin typeface="Times New Roman"/>
                <a:cs typeface="Times New Roman"/>
              </a:rPr>
              <a:t>women</a:t>
            </a:r>
            <a:r>
              <a:rPr lang="en-IN" sz="3200" b="1" spc="-1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90" dirty="0" smtClean="0">
                <a:solidFill>
                  <a:srgbClr val="00B050"/>
                </a:solidFill>
                <a:latin typeface="Times New Roman"/>
                <a:cs typeface="Times New Roman"/>
              </a:rPr>
              <a:t>are</a:t>
            </a:r>
            <a:r>
              <a:rPr lang="en-IN" sz="3200" b="1" spc="-14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190" dirty="0" smtClean="0">
                <a:solidFill>
                  <a:srgbClr val="00B050"/>
                </a:solidFill>
                <a:latin typeface="Times New Roman"/>
                <a:cs typeface="Times New Roman"/>
              </a:rPr>
              <a:t>recommended </a:t>
            </a:r>
            <a:r>
              <a:rPr lang="en-IN" sz="3200" b="1" spc="90" dirty="0" smtClean="0">
                <a:solidFill>
                  <a:srgbClr val="00B050"/>
                </a:solidFill>
                <a:latin typeface="Times New Roman"/>
                <a:cs typeface="Times New Roman"/>
              </a:rPr>
              <a:t>a</a:t>
            </a:r>
            <a:r>
              <a:rPr lang="en-IN" sz="3200" b="1" spc="-16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105" dirty="0" smtClean="0">
                <a:solidFill>
                  <a:srgbClr val="00B050"/>
                </a:solidFill>
                <a:latin typeface="Times New Roman"/>
                <a:cs typeface="Times New Roman"/>
              </a:rPr>
              <a:t>daily</a:t>
            </a:r>
            <a:r>
              <a:rPr lang="en-IN" sz="3200" b="1" spc="-16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140" dirty="0" smtClean="0">
                <a:solidFill>
                  <a:srgbClr val="00B050"/>
                </a:solidFill>
                <a:latin typeface="Times New Roman"/>
                <a:cs typeface="Times New Roman"/>
              </a:rPr>
              <a:t>calcium</a:t>
            </a:r>
            <a:r>
              <a:rPr lang="en-IN" sz="3200" b="1" spc="-8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155" dirty="0" smtClean="0">
                <a:solidFill>
                  <a:srgbClr val="00B050"/>
                </a:solidFill>
                <a:latin typeface="Times New Roman"/>
                <a:cs typeface="Times New Roman"/>
              </a:rPr>
              <a:t>intake</a:t>
            </a:r>
            <a:r>
              <a:rPr lang="en-IN" sz="3200" b="1" spc="-15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155" dirty="0">
                <a:solidFill>
                  <a:srgbClr val="00B050"/>
                </a:solidFill>
                <a:latin typeface="Times New Roman"/>
                <a:cs typeface="Times New Roman"/>
              </a:rPr>
              <a:t>of</a:t>
            </a:r>
            <a:r>
              <a:rPr lang="en-IN" sz="3200" b="1" spc="4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IN" sz="3200" b="1" spc="90" dirty="0">
                <a:solidFill>
                  <a:srgbClr val="00B050"/>
                </a:solidFill>
                <a:latin typeface="Times New Roman"/>
                <a:cs typeface="Times New Roman"/>
              </a:rPr>
              <a:t>1000mg</a:t>
            </a:r>
            <a:r>
              <a:rPr lang="en-IN" sz="3200" b="1" spc="90" dirty="0" smtClean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endParaRPr lang="en-IN" sz="3200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410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82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000" dirty="0">
                <a:solidFill>
                  <a:srgbClr val="000000"/>
                </a:solidFill>
                <a:latin typeface="Rockwell" panose="02060603020205020403" pitchFamily="18" charset="0"/>
              </a:rPr>
              <a:t>About 99% of the body’s calcium is stored in the bones, but cells (particularly muscle cells) and blood also contain calcium. Calcium is essential for the </a:t>
            </a:r>
            <a:r>
              <a:rPr lang="en-IN" sz="3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following: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 smtClean="0">
                <a:solidFill>
                  <a:srgbClr val="00B050"/>
                </a:solidFill>
                <a:latin typeface="Rockwell" panose="02060603020205020403" pitchFamily="18" charset="0"/>
              </a:rPr>
              <a:t>Formation </a:t>
            </a: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of bone and </a:t>
            </a:r>
            <a:r>
              <a:rPr lang="en-IN" sz="3000" dirty="0" smtClean="0">
                <a:solidFill>
                  <a:srgbClr val="00B050"/>
                </a:solidFill>
                <a:latin typeface="Rockwell" panose="02060603020205020403" pitchFamily="18" charset="0"/>
              </a:rPr>
              <a:t>teeth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4209" y="1810203"/>
            <a:ext cx="9504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Muscle </a:t>
            </a:r>
            <a:r>
              <a:rPr lang="en-IN" sz="3000" dirty="0" smtClean="0">
                <a:solidFill>
                  <a:srgbClr val="00B050"/>
                </a:solidFill>
                <a:latin typeface="Rockwell" panose="02060603020205020403" pitchFamily="18" charset="0"/>
              </a:rPr>
              <a:t>contraction</a:t>
            </a:r>
            <a:endParaRPr lang="en-IN" sz="3000" dirty="0">
              <a:solidFill>
                <a:srgbClr val="00B05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15991"/>
            <a:ext cx="115909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0" lvl="8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Normal functioning of many </a:t>
            </a:r>
            <a:r>
              <a:rPr lang="en-IN" sz="3000" dirty="0" smtClean="0">
                <a:solidFill>
                  <a:srgbClr val="00B050"/>
                </a:solidFill>
                <a:latin typeface="Rockwell" panose="02060603020205020403" pitchFamily="18" charset="0"/>
              </a:rPr>
              <a:t>enzymes</a:t>
            </a:r>
            <a:endParaRPr lang="en-IN" sz="3000" dirty="0">
              <a:solidFill>
                <a:srgbClr val="00B050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8475" y="2641200"/>
            <a:ext cx="96333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0" lvl="8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Blood </a:t>
            </a:r>
            <a:r>
              <a:rPr lang="en-IN" sz="3000" dirty="0" smtClean="0">
                <a:solidFill>
                  <a:srgbClr val="00B050"/>
                </a:solidFill>
                <a:latin typeface="Rockwell" panose="02060603020205020403" pitchFamily="18" charset="0"/>
              </a:rPr>
              <a:t>clotting</a:t>
            </a:r>
            <a:endParaRPr lang="en-IN" sz="3000" dirty="0">
              <a:solidFill>
                <a:srgbClr val="00B050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3808" y="3087068"/>
            <a:ext cx="82811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0" lvl="8" indent="-457200" algn="just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00B050"/>
                </a:solidFill>
                <a:latin typeface="Rockwell" panose="02060603020205020403" pitchFamily="18" charset="0"/>
              </a:rPr>
              <a:t>Normal heart rhythm</a:t>
            </a:r>
          </a:p>
        </p:txBody>
      </p:sp>
    </p:spTree>
    <p:extLst>
      <p:ext uri="{BB962C8B-B14F-4D97-AF65-F5344CB8AC3E}">
        <p14:creationId xmlns:p14="http://schemas.microsoft.com/office/powerpoint/2010/main" val="313995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b="1" dirty="0">
                <a:solidFill>
                  <a:srgbClr val="00B050"/>
                </a:solidFill>
                <a:latin typeface="Rockwell" panose="02060603020205020403" pitchFamily="18" charset="0"/>
              </a:rPr>
              <a:t>Calcium-rich foods</a:t>
            </a:r>
          </a:p>
          <a:p>
            <a:r>
              <a:rPr lang="en-IN" sz="3000" dirty="0">
                <a:solidFill>
                  <a:srgbClr val="7030A0"/>
                </a:solidFill>
                <a:latin typeface="Rockwell" panose="02060603020205020403" pitchFamily="18" charset="0"/>
              </a:rPr>
              <a:t>People can obtain calcium from a range of foods and drinks.</a:t>
            </a:r>
          </a:p>
          <a:p>
            <a:r>
              <a:rPr lang="en-IN" sz="2900" b="1" dirty="0">
                <a:solidFill>
                  <a:srgbClr val="0070C0"/>
                </a:solidFill>
                <a:latin typeface="Rockwell" panose="02060603020205020403" pitchFamily="18" charset="0"/>
              </a:rPr>
              <a:t>The following are good sources: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yogurt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milk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fortified dairy alternatives, such as soy milk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sardines and salmon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cheese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tofu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green leafy vegetables, such as broccoli, turnip </a:t>
            </a:r>
            <a:r>
              <a:rPr lang="en-IN" sz="28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leaves, watercress</a:t>
            </a: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, and kale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many fortified breakfast cereals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fortified fruit juices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nuts and seeds, especially almonds, </a:t>
            </a:r>
            <a:r>
              <a:rPr lang="en-IN" sz="28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sesame, legumes </a:t>
            </a: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and grains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rgbClr val="0070C0"/>
                </a:solidFill>
                <a:latin typeface="Rockwell" panose="02060603020205020403" pitchFamily="18" charset="0"/>
              </a:rPr>
              <a:t>cornmeal and corn tortillas</a:t>
            </a:r>
            <a:endParaRPr lang="en-IN" sz="2800" b="1" i="0" dirty="0">
              <a:solidFill>
                <a:srgbClr val="0070C0"/>
              </a:solidFill>
              <a:effectLst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9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2F392A5-76CF-4B0A-92C9-FD0DF1CD9019}"/>
              </a:ext>
            </a:extLst>
          </p:cNvPr>
          <p:cNvSpPr/>
          <p:nvPr/>
        </p:nvSpPr>
        <p:spPr>
          <a:xfrm>
            <a:off x="0" y="6413679"/>
            <a:ext cx="12192000" cy="4443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32DFC78-417F-45A1-971D-08152DB087D9}"/>
              </a:ext>
            </a:extLst>
          </p:cNvPr>
          <p:cNvGrpSpPr/>
          <p:nvPr/>
        </p:nvGrpSpPr>
        <p:grpSpPr>
          <a:xfrm>
            <a:off x="-34701" y="6168980"/>
            <a:ext cx="12226701" cy="689020"/>
            <a:chOff x="-20993" y="4781546"/>
            <a:chExt cx="12226701" cy="1474043"/>
          </a:xfrm>
        </p:grpSpPr>
        <p:sp>
          <p:nvSpPr>
            <p:cNvPr id="62" name="Graphic 45">
              <a:extLst>
                <a:ext uri="{FF2B5EF4-FFF2-40B4-BE49-F238E27FC236}">
                  <a16:creationId xmlns:a16="http://schemas.microsoft.com/office/drawing/2014/main" xmlns="" id="{DFE634A8-25AD-422B-A724-424379399C11}"/>
                </a:ext>
              </a:extLst>
            </p:cNvPr>
            <p:cNvSpPr/>
            <p:nvPr/>
          </p:nvSpPr>
          <p:spPr>
            <a:xfrm>
              <a:off x="-20993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8">
              <a:extLst>
                <a:ext uri="{FF2B5EF4-FFF2-40B4-BE49-F238E27FC236}">
                  <a16:creationId xmlns:a16="http://schemas.microsoft.com/office/drawing/2014/main" xmlns="" id="{7F48154A-B607-427C-8F8D-5806DE960D9F}"/>
                </a:ext>
              </a:extLst>
            </p:cNvPr>
            <p:cNvSpPr/>
            <p:nvPr/>
          </p:nvSpPr>
          <p:spPr>
            <a:xfrm>
              <a:off x="1088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6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9">
              <a:extLst>
                <a:ext uri="{FF2B5EF4-FFF2-40B4-BE49-F238E27FC236}">
                  <a16:creationId xmlns:a16="http://schemas.microsoft.com/office/drawing/2014/main" xmlns="" id="{C3B421BE-D3CE-4434-9722-D986437BCE83}"/>
                </a:ext>
              </a:extLst>
            </p:cNvPr>
            <p:cNvSpPr/>
            <p:nvPr/>
          </p:nvSpPr>
          <p:spPr>
            <a:xfrm>
              <a:off x="2197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0">
              <a:extLst>
                <a:ext uri="{FF2B5EF4-FFF2-40B4-BE49-F238E27FC236}">
                  <a16:creationId xmlns:a16="http://schemas.microsoft.com/office/drawing/2014/main" xmlns="" id="{B8994D1A-3AF2-4E13-8318-E3149C7C74F9}"/>
                </a:ext>
              </a:extLst>
            </p:cNvPr>
            <p:cNvSpPr/>
            <p:nvPr/>
          </p:nvSpPr>
          <p:spPr>
            <a:xfrm>
              <a:off x="3306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1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1">
              <a:extLst>
                <a:ext uri="{FF2B5EF4-FFF2-40B4-BE49-F238E27FC236}">
                  <a16:creationId xmlns:a16="http://schemas.microsoft.com/office/drawing/2014/main" xmlns="" id="{838B5BC0-5B72-493E-BF04-65966A0F3ABB}"/>
                </a:ext>
              </a:extLst>
            </p:cNvPr>
            <p:cNvSpPr/>
            <p:nvPr/>
          </p:nvSpPr>
          <p:spPr>
            <a:xfrm>
              <a:off x="4415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2">
              <a:extLst>
                <a:ext uri="{FF2B5EF4-FFF2-40B4-BE49-F238E27FC236}">
                  <a16:creationId xmlns:a16="http://schemas.microsoft.com/office/drawing/2014/main" xmlns="" id="{77E539D2-2105-4837-9DE7-1B7DA633CE13}"/>
                </a:ext>
              </a:extLst>
            </p:cNvPr>
            <p:cNvSpPr/>
            <p:nvPr/>
          </p:nvSpPr>
          <p:spPr>
            <a:xfrm>
              <a:off x="5524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2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3">
              <a:extLst>
                <a:ext uri="{FF2B5EF4-FFF2-40B4-BE49-F238E27FC236}">
                  <a16:creationId xmlns:a16="http://schemas.microsoft.com/office/drawing/2014/main" xmlns="" id="{DEB05100-A889-45A5-B762-4E6CDA8D17FC}"/>
                </a:ext>
              </a:extLst>
            </p:cNvPr>
            <p:cNvSpPr/>
            <p:nvPr/>
          </p:nvSpPr>
          <p:spPr>
            <a:xfrm>
              <a:off x="6633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4">
              <a:extLst>
                <a:ext uri="{FF2B5EF4-FFF2-40B4-BE49-F238E27FC236}">
                  <a16:creationId xmlns:a16="http://schemas.microsoft.com/office/drawing/2014/main" xmlns="" id="{CA1C0EB7-FC69-4935-AC0B-71497CE7EBA9}"/>
                </a:ext>
              </a:extLst>
            </p:cNvPr>
            <p:cNvSpPr/>
            <p:nvPr/>
          </p:nvSpPr>
          <p:spPr>
            <a:xfrm>
              <a:off x="7742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3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5">
              <a:extLst>
                <a:ext uri="{FF2B5EF4-FFF2-40B4-BE49-F238E27FC236}">
                  <a16:creationId xmlns:a16="http://schemas.microsoft.com/office/drawing/2014/main" xmlns="" id="{189044ED-0F74-48E3-A5A9-F9469EC4A595}"/>
                </a:ext>
              </a:extLst>
            </p:cNvPr>
            <p:cNvSpPr/>
            <p:nvPr/>
          </p:nvSpPr>
          <p:spPr>
            <a:xfrm>
              <a:off x="8851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xmlns="" id="{316BCC0A-E2DC-436E-8666-966994112DA1}"/>
                </a:ext>
              </a:extLst>
            </p:cNvPr>
            <p:cNvSpPr/>
            <p:nvPr/>
          </p:nvSpPr>
          <p:spPr>
            <a:xfrm>
              <a:off x="9960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4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9">
              <a:extLst>
                <a:ext uri="{FF2B5EF4-FFF2-40B4-BE49-F238E27FC236}">
                  <a16:creationId xmlns:a16="http://schemas.microsoft.com/office/drawing/2014/main" xmlns="" id="{96100A0C-F8E8-4465-9005-D208FC4DA7F0}"/>
                </a:ext>
              </a:extLst>
            </p:cNvPr>
            <p:cNvSpPr/>
            <p:nvPr/>
          </p:nvSpPr>
          <p:spPr>
            <a:xfrm>
              <a:off x="11069009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8982" y="1"/>
            <a:ext cx="11573197" cy="553792"/>
          </a:xfrm>
        </p:spPr>
        <p:txBody>
          <a:bodyPr/>
          <a:lstStyle/>
          <a:p>
            <a:r>
              <a:rPr lang="en-IN" sz="3000" b="1" dirty="0">
                <a:latin typeface="Rockwell" panose="02060603020205020403" pitchFamily="18" charset="0"/>
              </a:rPr>
              <a:t>Hormonal Control of Blood Calcium </a:t>
            </a:r>
            <a:r>
              <a:rPr lang="en-IN" sz="3000" b="1" dirty="0" smtClean="0">
                <a:latin typeface="Rockwell" panose="02060603020205020403" pitchFamily="18" charset="0"/>
              </a:rPr>
              <a:t>Levels</a:t>
            </a:r>
            <a:endParaRPr lang="en-IN" sz="3000" b="1" dirty="0">
              <a:latin typeface="Rockwell" panose="020606030202050204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9536" y="553793"/>
            <a:ext cx="119902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rgbClr val="7030A0"/>
                </a:solidFill>
                <a:latin typeface="Rockwell" panose="02060603020205020403" pitchFamily="18" charset="0"/>
              </a:rPr>
              <a:t>Regulation of blood calcium concentrations is important for generation of muscle contractions and nerve impulses, which are electrically stimulated. </a:t>
            </a:r>
            <a:endParaRPr lang="en-IN" sz="32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32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If </a:t>
            </a:r>
            <a:r>
              <a:rPr lang="en-IN" sz="3200" dirty="0">
                <a:solidFill>
                  <a:srgbClr val="7030A0"/>
                </a:solidFill>
                <a:latin typeface="Rockwell" panose="02060603020205020403" pitchFamily="18" charset="0"/>
              </a:rPr>
              <a:t>calcium levels get too high, membrane permeability to sodium decreases and membranes become less responsive. </a:t>
            </a:r>
            <a:endParaRPr lang="en-IN" sz="32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3200" dirty="0" smtClean="0">
              <a:solidFill>
                <a:srgbClr val="7030A0"/>
              </a:solidFill>
              <a:latin typeface="Rockwell" panose="020606030202050204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If </a:t>
            </a:r>
            <a:r>
              <a:rPr lang="en-IN" sz="3200" dirty="0">
                <a:solidFill>
                  <a:srgbClr val="7030A0"/>
                </a:solidFill>
                <a:latin typeface="Rockwell" panose="02060603020205020403" pitchFamily="18" charset="0"/>
              </a:rPr>
              <a:t>calcium levels get too low, membrane permeability to sodium increases and convulsions or muscle spasms may result</a:t>
            </a:r>
            <a:r>
              <a:rPr lang="en-IN" dirty="0">
                <a:solidFill>
                  <a:srgbClr val="7030A0"/>
                </a:solidFill>
                <a:latin typeface="Tahoma" panose="020B0604030504040204" pitchFamily="34" charset="0"/>
              </a:rPr>
              <a:t>.</a:t>
            </a:r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1671</Words>
  <Application>Microsoft Office PowerPoint</Application>
  <PresentationFormat>Widescreen</PresentationFormat>
  <Paragraphs>229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 Unicode MS</vt:lpstr>
      <vt:lpstr>Arabic Typesetting</vt:lpstr>
      <vt:lpstr>Arial</vt:lpstr>
      <vt:lpstr>Calibri</vt:lpstr>
      <vt:lpstr>Carlito</vt:lpstr>
      <vt:lpstr>Rockwell</vt:lpstr>
      <vt:lpstr>Tahoma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account</cp:lastModifiedBy>
  <cp:revision>162</cp:revision>
  <dcterms:created xsi:type="dcterms:W3CDTF">2019-01-14T06:35:35Z</dcterms:created>
  <dcterms:modified xsi:type="dcterms:W3CDTF">2020-07-15T18:11:07Z</dcterms:modified>
</cp:coreProperties>
</file>